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77" r:id="rId2"/>
    <p:sldMasterId id="2147483803" r:id="rId3"/>
    <p:sldMasterId id="2147483881" r:id="rId4"/>
    <p:sldMasterId id="2147483891" r:id="rId5"/>
    <p:sldMasterId id="2147483902" r:id="rId6"/>
  </p:sldMasterIdLst>
  <p:notesMasterIdLst>
    <p:notesMasterId r:id="rId20"/>
  </p:notesMasterIdLst>
  <p:handoutMasterIdLst>
    <p:handoutMasterId r:id="rId21"/>
  </p:handoutMasterIdLst>
  <p:sldIdLst>
    <p:sldId id="380" r:id="rId7"/>
    <p:sldId id="460" r:id="rId8"/>
    <p:sldId id="385" r:id="rId9"/>
    <p:sldId id="437" r:id="rId10"/>
    <p:sldId id="461" r:id="rId11"/>
    <p:sldId id="473" r:id="rId12"/>
    <p:sldId id="444" r:id="rId13"/>
    <p:sldId id="472" r:id="rId14"/>
    <p:sldId id="475" r:id="rId15"/>
    <p:sldId id="474" r:id="rId16"/>
    <p:sldId id="476" r:id="rId17"/>
    <p:sldId id="449" r:id="rId18"/>
    <p:sldId id="397" r:id="rId19"/>
  </p:sldIdLst>
  <p:sldSz cx="9144000" cy="6858000" type="screen4x3"/>
  <p:notesSz cx="68580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mplus" initials="rs" lastIdx="7" clrIdx="0">
    <p:extLst/>
  </p:cmAuthor>
  <p:cmAuthor id="2" name="Fuller, Peter" initials="p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4946C2"/>
    <a:srgbClr val="FFFFFF"/>
    <a:srgbClr val="D9F4FF"/>
    <a:srgbClr val="EAEAEA"/>
    <a:srgbClr val="510709"/>
    <a:srgbClr val="630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578" autoAdjust="0"/>
    <p:restoredTop sz="99234" autoAdjust="0"/>
  </p:normalViewPr>
  <p:slideViewPr>
    <p:cSldViewPr snapToGrid="0" showGuides="1">
      <p:cViewPr varScale="1">
        <p:scale>
          <a:sx n="93" d="100"/>
          <a:sy n="93" d="100"/>
        </p:scale>
        <p:origin x="2360" y="200"/>
      </p:cViewPr>
      <p:guideLst>
        <p:guide orient="horz" pos="576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tags" Target="tags/tag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4"/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48.0</c:v>
                </c:pt>
                <c:pt idx="1">
                  <c:v>32.0</c:v>
                </c:pt>
                <c:pt idx="2">
                  <c:v>11.0</c:v>
                </c:pt>
                <c:pt idx="3">
                  <c:v>6.0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7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blipFill>
            <a:blip xmlns:r="http://schemas.openxmlformats.org/officeDocument/2006/relationships" r:embed="rId1"/>
            <a:tile tx="0" ty="0" sx="100000" sy="100000" flip="none" algn="tl"/>
          </a:blip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551754707689"/>
          <c:y val="0.163340468437678"/>
          <c:w val="0.82884371941467"/>
          <c:h val="0.5671089991826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'No-Low carbon chart (2)'!$AF$21</c:f>
              <c:strCache>
                <c:ptCount val="1"/>
                <c:pt idx="0">
                  <c:v>Dispatch cost ($/MWh)</c:v>
                </c:pt>
              </c:strCache>
            </c:strRef>
          </c:tx>
          <c:spPr>
            <a:pattFill prst="pct5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</c:spPr>
          <c:invertIfNegative val="0"/>
          <c:dPt>
            <c:idx val="6"/>
            <c:invertIfNegative val="0"/>
            <c:bubble3D val="0"/>
            <c:spPr>
              <a:pattFill prst="pct50">
                <a:fgClr>
                  <a:srgbClr val="FFC000"/>
                </a:fgClr>
                <a:bgClr>
                  <a:schemeClr val="bg1"/>
                </a:bgClr>
              </a:pattFill>
            </c:spPr>
          </c:dPt>
          <c:cat>
            <c:strRef>
              <c:f>'No-Low carbon chart (2)'!$AP$35:$AV$35</c:f>
              <c:strCache>
                <c:ptCount val="7"/>
                <c:pt idx="0">
                  <c:v>Coal 
(HR 10)
@ $1.50/
mmBTU fuel</c:v>
                </c:pt>
                <c:pt idx="1">
                  <c:v>NG 
(HR 7)
@ $4.00/
mmBTU fuel</c:v>
                </c:pt>
                <c:pt idx="2">
                  <c:v>Coal 
(HR 10)
@ $1.50/
mmBTU fuel</c:v>
                </c:pt>
                <c:pt idx="3">
                  <c:v>NG 
(HR 7)
@ $2.50/
mmBTU fuel</c:v>
                </c:pt>
                <c:pt idx="4">
                  <c:v>NG 
(HR 7)
@ $2.50/
mmBTU fuel</c:v>
                </c:pt>
                <c:pt idx="5">
                  <c:v>NG 
(HR 7)
@ $4.00/
mmBTU fuel</c:v>
                </c:pt>
                <c:pt idx="6">
                  <c:v>Utility-scale
PV PPA</c:v>
                </c:pt>
              </c:strCache>
            </c:strRef>
          </c:cat>
          <c:val>
            <c:numRef>
              <c:f>'No-Low carbon chart (2)'!$AP$28:$AV$28</c:f>
              <c:numCache>
                <c:formatCode>_("$"* #,##0.00_);_("$"* \(#,##0.00\);_("$"* "-"??_);_(@_)</c:formatCode>
                <c:ptCount val="7"/>
                <c:pt idx="0">
                  <c:v>15.0</c:v>
                </c:pt>
                <c:pt idx="1">
                  <c:v>28.0</c:v>
                </c:pt>
                <c:pt idx="2">
                  <c:v>15.0</c:v>
                </c:pt>
                <c:pt idx="3">
                  <c:v>17.5</c:v>
                </c:pt>
                <c:pt idx="4">
                  <c:v>17.5</c:v>
                </c:pt>
                <c:pt idx="5">
                  <c:v>28.0</c:v>
                </c:pt>
                <c:pt idx="6" formatCode="&quot;$&quot;#,##0_);[Red]\(&quot;$&quot;#,##0\)">
                  <c:v>50.0</c:v>
                </c:pt>
              </c:numCache>
            </c:numRef>
          </c:val>
        </c:ser>
        <c:ser>
          <c:idx val="0"/>
          <c:order val="1"/>
          <c:tx>
            <c:strRef>
              <c:f>'No-Low carbon chart (2)'!$AF$22</c:f>
              <c:strCache>
                <c:ptCount val="1"/>
                <c:pt idx="0">
                  <c:v>CO2 adder to dispatch cost ($/MWh)</c:v>
                </c:pt>
              </c:strCache>
            </c:strRef>
          </c:tx>
          <c:spPr>
            <a:solidFill>
              <a:srgbClr val="25C6FF"/>
            </a:solidFill>
          </c:spPr>
          <c:invertIfNegative val="0"/>
          <c:cat>
            <c:strRef>
              <c:f>'No-Low carbon chart (2)'!$AP$35:$AV$35</c:f>
              <c:strCache>
                <c:ptCount val="7"/>
                <c:pt idx="0">
                  <c:v>Coal 
(HR 10)
@ $1.50/
mmBTU fuel</c:v>
                </c:pt>
                <c:pt idx="1">
                  <c:v>NG 
(HR 7)
@ $4.00/
mmBTU fuel</c:v>
                </c:pt>
                <c:pt idx="2">
                  <c:v>Coal 
(HR 10)
@ $1.50/
mmBTU fuel</c:v>
                </c:pt>
                <c:pt idx="3">
                  <c:v>NG 
(HR 7)
@ $2.50/
mmBTU fuel</c:v>
                </c:pt>
                <c:pt idx="4">
                  <c:v>NG 
(HR 7)
@ $2.50/
mmBTU fuel</c:v>
                </c:pt>
                <c:pt idx="5">
                  <c:v>NG 
(HR 7)
@ $4.00/
mmBTU fuel</c:v>
                </c:pt>
                <c:pt idx="6">
                  <c:v>Utility-scale
PV PPA</c:v>
                </c:pt>
              </c:strCache>
            </c:strRef>
          </c:cat>
          <c:val>
            <c:numRef>
              <c:f>'No-Low carbon chart (2)'!$AP$27:$AV$27</c:f>
              <c:numCache>
                <c:formatCode>_("$"* #,##0.00_);_("$"* \(#,##0.00\);_("$"* "-"??_);_(@_)</c:formatCode>
                <c:ptCount val="7"/>
                <c:pt idx="0">
                  <c:v>21.04155778058935</c:v>
                </c:pt>
                <c:pt idx="1">
                  <c:v>8.041547280589215</c:v>
                </c:pt>
                <c:pt idx="2">
                  <c:v>4.046433155949777</c:v>
                </c:pt>
                <c:pt idx="3">
                  <c:v>1.546443655960274</c:v>
                </c:pt>
                <c:pt idx="4">
                  <c:v>32.5</c:v>
                </c:pt>
                <c:pt idx="5">
                  <c:v>22.00000000000001</c:v>
                </c:pt>
                <c:pt idx="6" formatCode="General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2083472"/>
        <c:axId val="2111950192"/>
      </c:barChart>
      <c:catAx>
        <c:axId val="211208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2111950192"/>
        <c:crosses val="autoZero"/>
        <c:auto val="1"/>
        <c:lblAlgn val="ctr"/>
        <c:lblOffset val="100"/>
        <c:noMultiLvlLbl val="0"/>
      </c:catAx>
      <c:valAx>
        <c:axId val="2111950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800"/>
                  <a:t>$/MWh</a:t>
                </a:r>
              </a:p>
            </c:rich>
          </c:tx>
          <c:layout/>
          <c:overlay val="0"/>
        </c:title>
        <c:numFmt formatCode="_(&quot;$&quot;* #,##0_);_(&quot;$&quot;* \(#,##0\);_(&quot;$&quot;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12083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940817651739363"/>
          <c:y val="0.880383122781835"/>
          <c:w val="0.858224444684521"/>
          <c:h val="0.049620418127271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DC3DC-6014-4F73-9C76-D9AFA04C1F2D}" type="datetimeFigureOut">
              <a:rPr lang="en-US" smtClean="0"/>
              <a:t>6/1/17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3B21F-F706-4FC2-B5AB-2ADC5778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D735E-3DCF-4559-AF8E-5010BFAB6A7F}" type="datetimeFigureOut">
              <a:rPr lang="en-US" smtClean="0"/>
              <a:pPr/>
              <a:t>6/1/17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906BE-8267-4DF8-B9F4-6291D937D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6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336550" y="5126038"/>
            <a:ext cx="8451850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929" y="3371458"/>
            <a:ext cx="8219975" cy="10298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48929" y="2997543"/>
            <a:ext cx="6551612" cy="434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29" y="5120368"/>
            <a:ext cx="7647501" cy="968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223453" y="6609080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Arial" charset="0"/>
              </a:rPr>
              <a:t>1Q15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67419" y="6635380"/>
            <a:ext cx="1980670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4148488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659313" y="1366838"/>
            <a:ext cx="4119562" cy="49561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None/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548640" indent="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11107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E5716B9-EBC0-4368-8C9F-F70217DBB88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223453" y="6609080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Arial" charset="0"/>
              </a:rPr>
              <a:t>1Q15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223453" y="6609080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Arial" charset="0"/>
              </a:rPr>
              <a:t>1Q15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00150" y="259835"/>
            <a:ext cx="7758996" cy="604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6129" y="6640143"/>
            <a:ext cx="3723502" cy="21785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777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336550" y="5126038"/>
            <a:ext cx="8451850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929" y="3371458"/>
            <a:ext cx="8219975" cy="10298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48929" y="2997543"/>
            <a:ext cx="6551612" cy="434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29" y="5120368"/>
            <a:ext cx="7647501" cy="968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317103200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FE85475-D586-4FFF-A814-843BE945EBF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169117602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39451" y="1357527"/>
            <a:ext cx="8412163" cy="4918075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563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D8009D-65C8-49D1-9DFF-934C2023DE9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368077833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39451" y="1357527"/>
            <a:ext cx="8412163" cy="4552385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09261A4-F218-48D7-B3D3-8BEF9928C48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146461731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8431730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>
              <a:buFont typeface="Courier New" pitchFamily="49" charset="0"/>
              <a:buChar char="o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4F2C513-267E-490F-94EE-DB5C46697BE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139512287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8431730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defTabSz="857250">
              <a:spcBef>
                <a:spcPts val="600"/>
              </a:spcBef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1AE769-AE99-45CF-8C6A-400BBCF9F6D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16500050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36671976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FE85475-D586-4FFF-A814-843BE945EBF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86" y="261045"/>
            <a:ext cx="7043404" cy="6068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590067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25264010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336550" y="5126038"/>
            <a:ext cx="845185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48929" y="5120368"/>
            <a:ext cx="7647501" cy="968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48929" y="2997543"/>
            <a:ext cx="6551612" cy="434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48929" y="3371458"/>
            <a:ext cx="8219975" cy="10298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7046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D454-2FF0-40EC-B082-2D0848B7FF30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 descr="NRG(r)_signature_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7203" y="6346042"/>
            <a:ext cx="632812" cy="426638"/>
          </a:xfrm>
          <a:prstGeom prst="rect">
            <a:avLst/>
          </a:prstGeom>
        </p:spPr>
      </p:pic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3882" y="6598985"/>
            <a:ext cx="412182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90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© 2015 NRG Energy, Inc.  All rights reserved.  3Q15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091803" y="6621110"/>
            <a:ext cx="138109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3722314"/>
            <a:ext cx="9144000" cy="5226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7078" y="4638283"/>
            <a:ext cx="4518725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name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07079" y="5076433"/>
            <a:ext cx="4518724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email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7079" y="5514583"/>
            <a:ext cx="4518724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phone #</a:t>
            </a:r>
          </a:p>
        </p:txBody>
      </p:sp>
    </p:spTree>
    <p:extLst>
      <p:ext uri="{BB962C8B-B14F-4D97-AF65-F5344CB8AC3E}">
        <p14:creationId xmlns:p14="http://schemas.microsoft.com/office/powerpoint/2010/main" val="1982579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86" y="261045"/>
            <a:ext cx="7043404" cy="6068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5" y="1939925"/>
            <a:ext cx="7759700" cy="4186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603130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418" y="6672344"/>
            <a:ext cx="3956387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900" smtClean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2015 NRG Energy, Inc.  All rights reserved.  3Q15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1419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336550" y="5126038"/>
            <a:ext cx="8451850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929" y="3371458"/>
            <a:ext cx="8219975" cy="10298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48929" y="2997543"/>
            <a:ext cx="6551612" cy="434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29" y="5120368"/>
            <a:ext cx="7647501" cy="968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348971039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FE85475-D586-4FFF-A814-843BE945EBF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265556566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39451" y="1357527"/>
            <a:ext cx="8412163" cy="4918075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563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D8009D-65C8-49D1-9DFF-934C2023DE9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348013239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39451" y="1357527"/>
            <a:ext cx="8412163" cy="4552385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09261A4-F218-48D7-B3D3-8BEF9928C48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212322865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8431730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>
              <a:buFont typeface="Courier New" pitchFamily="49" charset="0"/>
              <a:buChar char="o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4F2C513-267E-490F-94EE-DB5C46697BE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170904183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8431730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defTabSz="857250">
              <a:spcBef>
                <a:spcPts val="600"/>
              </a:spcBef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1AE769-AE99-45CF-8C6A-400BBCF9F6D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17073119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39451" y="1357527"/>
            <a:ext cx="8412163" cy="4918075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563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D8009D-65C8-49D1-9DFF-934C2023DE9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223453" y="6609080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Arial" charset="0"/>
              </a:rPr>
              <a:t>1Q15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230176595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00150" y="259835"/>
            <a:ext cx="7758996" cy="604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49193546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336550" y="5126038"/>
            <a:ext cx="845185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48929" y="5120368"/>
            <a:ext cx="7647501" cy="968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48929" y="2997543"/>
            <a:ext cx="6551612" cy="434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48929" y="3371458"/>
            <a:ext cx="8219975" cy="10298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6127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D454-2FF0-40EC-B082-2D0848B7FF30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 descr="NRG(r)_signature_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7203" y="6346042"/>
            <a:ext cx="632812" cy="426638"/>
          </a:xfrm>
          <a:prstGeom prst="rect">
            <a:avLst/>
          </a:prstGeom>
        </p:spPr>
      </p:pic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3882" y="6598985"/>
            <a:ext cx="412182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90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© 2015 NRG Energy, Inc.  All rights reserved.  3Q15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091803" y="6621110"/>
            <a:ext cx="138109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3722314"/>
            <a:ext cx="9144000" cy="5226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7078" y="4638283"/>
            <a:ext cx="4518725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name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07079" y="5076433"/>
            <a:ext cx="4518724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email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7079" y="5514583"/>
            <a:ext cx="4518724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phone #</a:t>
            </a:r>
          </a:p>
        </p:txBody>
      </p:sp>
    </p:spTree>
    <p:extLst>
      <p:ext uri="{BB962C8B-B14F-4D97-AF65-F5344CB8AC3E}">
        <p14:creationId xmlns:p14="http://schemas.microsoft.com/office/powerpoint/2010/main" val="276206352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86" y="261045"/>
            <a:ext cx="7043404" cy="6068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5" y="1939925"/>
            <a:ext cx="7759700" cy="4186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603130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418" y="6672344"/>
            <a:ext cx="3956387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900" smtClean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2015 NRG Energy, Inc.  All rights reserved.  3Q15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7086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336550" y="5126038"/>
            <a:ext cx="8451850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929" y="3371458"/>
            <a:ext cx="8219975" cy="10298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48929" y="2997543"/>
            <a:ext cx="6551612" cy="434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8929" y="5120368"/>
            <a:ext cx="7647501" cy="968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163489412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FE85475-D586-4FFF-A814-843BE945EBF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166924156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39451" y="1357527"/>
            <a:ext cx="8412163" cy="4918075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563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D8009D-65C8-49D1-9DFF-934C2023DE9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26820058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39451" y="1357527"/>
            <a:ext cx="8412163" cy="4552385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09261A4-F218-48D7-B3D3-8BEF9928C48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392244672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8431730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>
              <a:buFont typeface="Courier New" pitchFamily="49" charset="0"/>
              <a:buChar char="o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4F2C513-267E-490F-94EE-DB5C46697BE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39045714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39451" y="1357527"/>
            <a:ext cx="8412163" cy="4552385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09261A4-F218-48D7-B3D3-8BEF9928C48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0160" y="165168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223453" y="6609080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Arial" charset="0"/>
              </a:rPr>
              <a:t>1Q15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8431730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defTabSz="857250">
              <a:spcBef>
                <a:spcPts val="600"/>
              </a:spcBef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1AE769-AE99-45CF-8C6A-400BBCF9F6D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114558438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365852110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00150" y="259835"/>
            <a:ext cx="7758996" cy="604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41487145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D454-2FF0-40EC-B082-2D0848B7FF30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 descr="NRG(r)_signature_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7203" y="6346042"/>
            <a:ext cx="632812" cy="426638"/>
          </a:xfrm>
          <a:prstGeom prst="rect">
            <a:avLst/>
          </a:prstGeom>
        </p:spPr>
      </p:pic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3882" y="6598985"/>
            <a:ext cx="412182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90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© 2015 NRG Energy, Inc.  All rights reserved.  3Q15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091803" y="6621110"/>
            <a:ext cx="138109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3722314"/>
            <a:ext cx="9144000" cy="5226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7078" y="4638283"/>
            <a:ext cx="4518725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name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07079" y="5076433"/>
            <a:ext cx="4518724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email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7079" y="5514583"/>
            <a:ext cx="4518724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phone #</a:t>
            </a:r>
          </a:p>
        </p:txBody>
      </p:sp>
    </p:spTree>
    <p:extLst>
      <p:ext uri="{BB962C8B-B14F-4D97-AF65-F5344CB8AC3E}">
        <p14:creationId xmlns:p14="http://schemas.microsoft.com/office/powerpoint/2010/main" val="288887730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4000" cy="44666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3" y="3520588"/>
            <a:ext cx="1252804" cy="983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88" y="5948600"/>
            <a:ext cx="1052821" cy="7098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90699" y="3568700"/>
            <a:ext cx="6908801" cy="781769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4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790699" y="2997543"/>
            <a:ext cx="5009842" cy="434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lead-in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790699" y="4638446"/>
            <a:ext cx="7647501" cy="968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sub-title</a:t>
            </a:r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144966" y="5948600"/>
            <a:ext cx="1159727" cy="820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195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78" y="460751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22396" y="6433122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FE85475-D586-4FFF-A814-843BE945EBF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1449296" y="6444997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2016 NRG Energy, Inc.  All rights reserved.  2Q16</a:t>
            </a:r>
          </a:p>
        </p:txBody>
      </p:sp>
      <p:sp>
        <p:nvSpPr>
          <p:cNvPr id="5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6413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61753" y="1357527"/>
            <a:ext cx="8412163" cy="4918075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563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422396" y="6432021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D8009D-65C8-49D1-9DFF-934C2023DE9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1753" y="472299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1447800" y="6452801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NRG Energy, Inc.  All rights reserved.  2Q16</a:t>
            </a:r>
            <a:endParaRPr lang="en-US" dirty="0"/>
          </a:p>
        </p:txBody>
      </p:sp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5609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339451" y="1357527"/>
            <a:ext cx="8412163" cy="4552385"/>
          </a:xfrm>
          <a:prstGeom prst="rect">
            <a:avLst/>
          </a:prstGeom>
        </p:spPr>
        <p:txBody>
          <a:bodyPr/>
          <a:lstStyle>
            <a:lvl1pPr marL="1828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en-US" sz="26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5720304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22396" y="6430712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09261A4-F218-48D7-B3D3-8BEF9928C48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8305" y="410269"/>
            <a:ext cx="8229600" cy="6766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1447800" y="644815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2016 NRG Energy, Inc.  All rights reserved.  2Q16</a:t>
            </a:r>
          </a:p>
        </p:txBody>
      </p:sp>
      <p:sp>
        <p:nvSpPr>
          <p:cNvPr id="15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2943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8431730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defTabSz="857250">
              <a:spcBef>
                <a:spcPts val="600"/>
              </a:spcBef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5732076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22396" y="6429992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1AE769-AE99-45CF-8C6A-400BBCF9F6D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6130" y="466226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1450092" y="6444774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NRG Energy, Inc.  All rights reserved.  2Q16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4683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439296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1447800" y="6444638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NRG Energy, Inc.  All rights reserved.  2Q16</a:t>
            </a:r>
            <a:endParaRPr lang="en-US" dirty="0"/>
          </a:p>
        </p:txBody>
      </p:sp>
      <p:sp>
        <p:nvSpPr>
          <p:cNvPr id="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7270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8431730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>
              <a:buFont typeface="Courier New" pitchFamily="49" charset="0"/>
              <a:buChar char="o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4F2C513-267E-490F-94EE-DB5C46697BEC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223453" y="6609080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Arial" charset="0"/>
              </a:rPr>
              <a:t>1Q15</a:t>
            </a:r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22396" y="6429803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3DD454-2FF0-40EC-B082-2D0848B7FF30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1450354" y="6446460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NRG Energy, Inc.  All rights reserved.  2Q16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6225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"/>
            <a:ext cx="9144000" cy="6856167"/>
          </a:xfrm>
          <a:prstGeom prst="rect">
            <a:avLst/>
          </a:prstGeom>
        </p:spPr>
      </p:pic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336550" y="5126038"/>
            <a:ext cx="845185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48929" y="5120368"/>
            <a:ext cx="7647501" cy="968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48929" y="2997543"/>
            <a:ext cx="6551612" cy="434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48929" y="3371458"/>
            <a:ext cx="8219975" cy="10298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5315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D454-2FF0-40EC-B082-2D0848B7F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NRG(r)_signature_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7203" y="6346042"/>
            <a:ext cx="632812" cy="426638"/>
          </a:xfrm>
          <a:prstGeom prst="rect">
            <a:avLst/>
          </a:prstGeom>
        </p:spPr>
      </p:pic>
      <p:sp>
        <p:nvSpPr>
          <p:cNvPr id="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3882" y="6598985"/>
            <a:ext cx="412182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90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2016 NRG Energy, Inc.  All rights reserved.  2Q16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091803" y="6621110"/>
            <a:ext cx="138109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07078" y="4638283"/>
            <a:ext cx="4518725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name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07079" y="5076433"/>
            <a:ext cx="4518724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email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07079" y="5514583"/>
            <a:ext cx="4518724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phone #</a:t>
            </a:r>
          </a:p>
        </p:txBody>
      </p:sp>
    </p:spTree>
    <p:extLst>
      <p:ext uri="{BB962C8B-B14F-4D97-AF65-F5344CB8AC3E}">
        <p14:creationId xmlns:p14="http://schemas.microsoft.com/office/powerpoint/2010/main" val="183954088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ue - with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"/>
            <a:ext cx="9144000" cy="6855555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40675" y="2560305"/>
            <a:ext cx="4959866" cy="32623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lead-in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52551" y="4543086"/>
            <a:ext cx="6043880" cy="72630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sub-title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593058"/>
            <a:ext cx="6959063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0917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 - White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13647" y="240309"/>
            <a:ext cx="71742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/>
            </a:lvl1pPr>
          </a:lstStyle>
          <a:p>
            <a:r>
              <a:rPr lang="en-US" dirty="0" smtClean="0"/>
              <a:t>Click to edit Master title style </a:t>
            </a:r>
            <a:br>
              <a:rPr lang="en-US" dirty="0" smtClean="0"/>
            </a:br>
            <a:r>
              <a:rPr lang="en-US" dirty="0" smtClean="0"/>
              <a:t>– two line capable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 smtClean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5058" y="1349117"/>
            <a:ext cx="814444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/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2435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- with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44666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3" y="3520588"/>
            <a:ext cx="1252804" cy="983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88" y="5948600"/>
            <a:ext cx="1052821" cy="709805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40675" y="2560305"/>
            <a:ext cx="4959866" cy="32623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lead-in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52551" y="4543086"/>
            <a:ext cx="6043880" cy="72630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sub-title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593058"/>
            <a:ext cx="6959063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948600"/>
            <a:ext cx="1488558" cy="90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91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- no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44666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88" y="5948600"/>
            <a:ext cx="1052821" cy="7098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948600"/>
            <a:ext cx="1488558" cy="90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22054" y="2560305"/>
            <a:ext cx="6551612" cy="32623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lead-in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22055" y="4543086"/>
            <a:ext cx="7647501" cy="72630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8119" y="3593058"/>
            <a:ext cx="8532870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229131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- with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446669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3" y="3520588"/>
            <a:ext cx="1252804" cy="983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88" y="5948600"/>
            <a:ext cx="1052821" cy="7098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948600"/>
            <a:ext cx="1488558" cy="90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828800" y="2560305"/>
            <a:ext cx="5244866" cy="32623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lead-in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852550" y="4543086"/>
            <a:ext cx="6340756" cy="72630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799" y="3593058"/>
            <a:ext cx="7232189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6050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- no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446669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88" y="5948600"/>
            <a:ext cx="1052821" cy="7098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948600"/>
            <a:ext cx="1488558" cy="90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22054" y="2560305"/>
            <a:ext cx="6551612" cy="326231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lead-in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22055" y="4543086"/>
            <a:ext cx="7647501" cy="726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8119" y="3593058"/>
            <a:ext cx="8532870" cy="77235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4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05065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702258"/>
            <a:ext cx="9144000" cy="1487606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23666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8431730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defTabSz="857250">
              <a:spcBef>
                <a:spcPts val="600"/>
              </a:spcBef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1AE769-AE99-45CF-8C6A-400BBCF9F6D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223453" y="6609080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Arial" charset="0"/>
              </a:rPr>
              <a:t>1Q15</a:t>
            </a:r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702258"/>
            <a:ext cx="9144000" cy="1487606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827935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702258"/>
            <a:ext cx="9144000" cy="1487606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50873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702258"/>
            <a:ext cx="9144000" cy="1487606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288960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702258"/>
            <a:ext cx="9144000" cy="1487606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14424943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702258"/>
            <a:ext cx="9144000" cy="1487606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298519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702258"/>
            <a:ext cx="9144000" cy="1487606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4134674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702258"/>
            <a:ext cx="9144000" cy="1487606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11359713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- blue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8" y="6188262"/>
            <a:ext cx="706170" cy="47609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5058" y="1349117"/>
            <a:ext cx="814444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>
                <a:solidFill>
                  <a:schemeClr val="bg1"/>
                </a:solidFill>
              </a:defRPr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66476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- green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8" y="6188262"/>
            <a:ext cx="706170" cy="47609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5058" y="1349117"/>
            <a:ext cx="814444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>
                <a:solidFill>
                  <a:schemeClr val="bg1"/>
                </a:solidFill>
              </a:defRPr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8595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- purple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8" y="6188262"/>
            <a:ext cx="706170" cy="476095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5058" y="1349117"/>
            <a:ext cx="814444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>
                <a:solidFill>
                  <a:schemeClr val="bg1"/>
                </a:solidFill>
              </a:defRPr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8028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4148488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99272" y="1374808"/>
            <a:ext cx="4148488" cy="4966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657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800"/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DC9788B-B0EC-4216-9295-157FDAAF5F7D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223453" y="6609080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Arial" charset="0"/>
              </a:rPr>
              <a:t>1Q15</a:t>
            </a:r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6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White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13647" y="240309"/>
            <a:ext cx="71742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/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5058" y="1349117"/>
            <a:ext cx="814444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/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6131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White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9814" y="1357527"/>
            <a:ext cx="8123274" cy="45563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8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57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8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icon to add content</a:t>
            </a:r>
            <a:endParaRPr lang="en-US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13647" y="240309"/>
            <a:ext cx="71742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/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95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Callout - White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13647" y="240309"/>
            <a:ext cx="71742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/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95058" y="1349117"/>
            <a:ext cx="8144445" cy="4179813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/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91763" y="5711289"/>
            <a:ext cx="8114570" cy="353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60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/Callout - White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9814" y="1357527"/>
            <a:ext cx="8123274" cy="414252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None/>
              <a:defRPr lang="en-US" sz="18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57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8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noProof="0" dirty="0"/>
              <a:t>Click icon to add content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13647" y="240309"/>
            <a:ext cx="71742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/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91763" y="5711289"/>
            <a:ext cx="8114570" cy="353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753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White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95058" y="1349117"/>
            <a:ext cx="399505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/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8381" y="1351389"/>
            <a:ext cx="399505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/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613647" y="240309"/>
            <a:ext cx="71742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/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</p:spTree>
    <p:extLst>
      <p:ext uri="{BB962C8B-B14F-4D97-AF65-F5344CB8AC3E}">
        <p14:creationId xmlns:p14="http://schemas.microsoft.com/office/powerpoint/2010/main" val="2901075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03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White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5058" y="1349117"/>
            <a:ext cx="814444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/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3161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White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9814" y="1357527"/>
            <a:ext cx="8123274" cy="455638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None/>
              <a:defRPr lang="en-US" sz="18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57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8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noProof="0" dirty="0"/>
              <a:t>Click icon to add content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858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Callout - White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5058" y="1349118"/>
            <a:ext cx="8144445" cy="4168814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/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91763" y="5711289"/>
            <a:ext cx="8114570" cy="353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4148488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99272" y="1374808"/>
            <a:ext cx="4148488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7426" y="6082415"/>
            <a:ext cx="8469313" cy="32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800">
                <a:solidFill>
                  <a:schemeClr val="bg1"/>
                </a:solidFill>
              </a:defRPr>
            </a:lvl3pPr>
            <a:lvl4pPr algn="ctr">
              <a:buNone/>
              <a:defRPr sz="1800">
                <a:solidFill>
                  <a:schemeClr val="bg1"/>
                </a:solidFill>
              </a:defRPr>
            </a:lvl4pPr>
            <a:lvl5pPr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5001EB6-5EF2-468B-8D38-8E94CEF04377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223453" y="6609080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Arial" charset="0"/>
              </a:rPr>
              <a:t>1Q15</a:t>
            </a: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/Callout - White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9814" y="1357527"/>
            <a:ext cx="8123274" cy="414252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None/>
              <a:defRPr lang="en-US" sz="18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57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8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noProof="0" dirty="0"/>
              <a:t>Click icon to add content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91763" y="5711289"/>
            <a:ext cx="8114570" cy="353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54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White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95058" y="1349117"/>
            <a:ext cx="399505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/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8381" y="1351389"/>
            <a:ext cx="399505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/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/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</p:spTree>
    <p:extLst>
      <p:ext uri="{BB962C8B-B14F-4D97-AF65-F5344CB8AC3E}">
        <p14:creationId xmlns:p14="http://schemas.microsoft.com/office/powerpoint/2010/main" val="29684414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ack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81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Black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13647" y="240309"/>
            <a:ext cx="71742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5058" y="1349117"/>
            <a:ext cx="814444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>
                <a:solidFill>
                  <a:schemeClr val="bg1"/>
                </a:solidFill>
              </a:defRPr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54437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Black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13647" y="240309"/>
            <a:ext cx="71742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  <p:sp>
        <p:nvSpPr>
          <p:cNvPr id="16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9814" y="1357527"/>
            <a:ext cx="8123274" cy="455638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None/>
              <a:defRPr lang="en-US" sz="1800" noProof="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57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8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noProof="0" dirty="0"/>
              <a:t>Click icon to add content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523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Callout - Black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613647" y="240309"/>
            <a:ext cx="71742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5058" y="1349118"/>
            <a:ext cx="8144445" cy="4168814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>
                <a:solidFill>
                  <a:schemeClr val="bg1"/>
                </a:solidFill>
              </a:defRPr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91763" y="5711289"/>
            <a:ext cx="8114570" cy="353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520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/Callout - Black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9814" y="1357527"/>
            <a:ext cx="8123274" cy="414252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None/>
              <a:defRPr lang="en-US" sz="1800" noProof="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57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8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noProof="0" dirty="0"/>
              <a:t>Click icon to add content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613647" y="240309"/>
            <a:ext cx="71742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  <p:sp>
        <p:nvSpPr>
          <p:cNvPr id="12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91763" y="5711289"/>
            <a:ext cx="8114570" cy="353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568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Black - Posi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95058" y="1349117"/>
            <a:ext cx="399505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>
                <a:solidFill>
                  <a:schemeClr val="bg1"/>
                </a:solidFill>
              </a:defRPr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8381" y="1351389"/>
            <a:ext cx="399505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>
                <a:solidFill>
                  <a:schemeClr val="bg1"/>
                </a:solidFill>
              </a:defRPr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613647" y="240309"/>
            <a:ext cx="71742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" y="201426"/>
            <a:ext cx="1035088" cy="8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052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ack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580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Black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5058" y="1349117"/>
            <a:ext cx="814444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>
                <a:solidFill>
                  <a:schemeClr val="bg1"/>
                </a:solidFill>
              </a:defRPr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738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17634" y="1376413"/>
            <a:ext cx="4148488" cy="4966635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600"/>
              </a:spcBef>
              <a:buFont typeface="Arial" pitchFamily="34" charset="0"/>
              <a:buChar char="•"/>
              <a:defRPr sz="2600"/>
            </a:lvl1pPr>
            <a:lvl2pPr marL="45720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800"/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659313" y="1366838"/>
            <a:ext cx="4119562" cy="4956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6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548640" indent="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</a:lstStyle>
          <a:p>
            <a:pPr lvl="0"/>
            <a:r>
              <a:rPr lang="en-US" dirty="0"/>
              <a:t>Click icon to add graphic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4252324-9DFC-4DE9-8C33-D3CF25495DE8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0160" y="196164"/>
            <a:ext cx="8229600" cy="67665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223453" y="6609080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ＭＳ Ｐゴシック" pitchFamily="34" charset="-128"/>
                <a:cs typeface="Arial" charset="0"/>
              </a:rPr>
              <a:t>1Q15</a:t>
            </a:r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Black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9814" y="1357527"/>
            <a:ext cx="8123274" cy="455638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None/>
              <a:defRPr lang="en-US" sz="1800" noProof="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57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8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noProof="0" dirty="0"/>
              <a:t>Click icon to add content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366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Callout - Black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5058" y="1349118"/>
            <a:ext cx="8144445" cy="4168814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>
                <a:solidFill>
                  <a:schemeClr val="bg1"/>
                </a:solidFill>
              </a:defRPr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91763" y="5711289"/>
            <a:ext cx="8114570" cy="353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586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/Callout - Black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479814" y="1357527"/>
            <a:ext cx="8123274" cy="414252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None/>
              <a:defRPr lang="en-US" sz="1800" noProof="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57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18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73152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lang="en-US" sz="14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110000"/>
              </a:lnSpc>
              <a:spcAft>
                <a:spcPct val="0"/>
              </a:spcAft>
              <a:defRPr lang="en-US" sz="26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</a:lstStyle>
          <a:p>
            <a:pPr lvl="0"/>
            <a:r>
              <a:rPr lang="en-US" noProof="0" dirty="0"/>
              <a:t>Click icon to add content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91763" y="5711289"/>
            <a:ext cx="8114570" cy="353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dirty="0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30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Black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7"/>
          <p:cNvSpPr>
            <a:spLocks noChangeShapeType="1"/>
          </p:cNvSpPr>
          <p:nvPr userDrawn="1"/>
        </p:nvSpPr>
        <p:spPr bwMode="auto">
          <a:xfrm>
            <a:off x="466165" y="1151055"/>
            <a:ext cx="8321699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95058" y="1349117"/>
            <a:ext cx="399505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>
                <a:solidFill>
                  <a:schemeClr val="bg1"/>
                </a:solidFill>
              </a:defRPr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8381" y="1351389"/>
            <a:ext cx="3995055" cy="4601307"/>
          </a:xfrm>
          <a:prstGeom prst="rect">
            <a:avLst/>
          </a:prstGeom>
        </p:spPr>
        <p:txBody>
          <a:bodyPr/>
          <a:lstStyle>
            <a:lvl1pPr marL="273050" indent="-228600">
              <a:spcBef>
                <a:spcPts val="600"/>
              </a:spcBef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  <a:lvl2pPr marL="457200" indent="-274320">
              <a:spcBef>
                <a:spcPts val="600"/>
              </a:spcBef>
              <a:buFont typeface="Verdana" pitchFamily="34" charset="0"/>
              <a:buChar char="—"/>
              <a:defRPr sz="1400">
                <a:solidFill>
                  <a:schemeClr val="bg1"/>
                </a:solidFill>
              </a:defRPr>
            </a:lvl2pPr>
            <a:lvl3pPr marL="822960" indent="-182880">
              <a:spcBef>
                <a:spcPts val="600"/>
              </a:spcBef>
              <a:buFont typeface="Courier New" pitchFamily="49" charset="0"/>
              <a:buChar char="o"/>
              <a:defRPr lang="en-US" sz="14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" y="6188263"/>
            <a:ext cx="706170" cy="4760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363" y="240309"/>
            <a:ext cx="8253718" cy="82296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– two line capable</a:t>
            </a:r>
          </a:p>
        </p:txBody>
      </p:sp>
    </p:spTree>
    <p:extLst>
      <p:ext uri="{BB962C8B-B14F-4D97-AF65-F5344CB8AC3E}">
        <p14:creationId xmlns:p14="http://schemas.microsoft.com/office/powerpoint/2010/main" val="289174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theme" Target="../theme/theme4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83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86.xml"/><Relationship Id="rId9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93.xml"/><Relationship Id="rId40" Type="http://schemas.openxmlformats.org/officeDocument/2006/relationships/theme" Target="../theme/theme6.xml"/><Relationship Id="rId41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419" y="6635380"/>
            <a:ext cx="198067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900" smtClean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 2015 NRG Energy, Inc. </a:t>
            </a:r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1133078" y="0"/>
            <a:ext cx="1481717" cy="1083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22396" y="657877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85475-D586-4FFF-A814-843BE945EBF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ea typeface="ＭＳ Ｐゴシック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4" y="225223"/>
            <a:ext cx="866553" cy="5626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transition spd="med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6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588" indent="455613" algn="l" rtl="0" eaLnBrk="1" fontAlgn="base" hangingPunct="1">
        <a:lnSpc>
          <a:spcPct val="110000"/>
        </a:lnSpc>
        <a:spcBef>
          <a:spcPct val="7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3175" indent="911225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623888" indent="-1666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914400" indent="-1666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9223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3795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18367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2939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1133078" y="0"/>
            <a:ext cx="1481717" cy="1083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22396" y="6621474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85475-D586-4FFF-A814-843BE945EBF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ea typeface="ＭＳ Ｐゴシック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4" y="225223"/>
            <a:ext cx="866553" cy="562657"/>
          </a:xfrm>
          <a:prstGeom prst="rect">
            <a:avLst/>
          </a:prstGeom>
        </p:spPr>
      </p:pic>
      <p:sp>
        <p:nvSpPr>
          <p:cNvPr id="6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74035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7" r:id="rId9"/>
    <p:sldLayoutId id="2147483788" r:id="rId10"/>
    <p:sldLayoutId id="2147483789" r:id="rId11"/>
  </p:sldLayoutIdLst>
  <p:transition spd="med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6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588" indent="455613" algn="l" rtl="0" eaLnBrk="1" fontAlgn="base" hangingPunct="1">
        <a:lnSpc>
          <a:spcPct val="110000"/>
        </a:lnSpc>
        <a:spcBef>
          <a:spcPct val="7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3175" indent="911225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623888" indent="-1666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914400" indent="-1666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9223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3795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18367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2939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1133078" y="0"/>
            <a:ext cx="1481717" cy="1083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22396" y="6621474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85475-D586-4FFF-A814-843BE945EBF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ea typeface="ＭＳ Ｐゴシック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4" y="225223"/>
            <a:ext cx="866553" cy="562657"/>
          </a:xfrm>
          <a:prstGeom prst="rect">
            <a:avLst/>
          </a:prstGeom>
        </p:spPr>
      </p:pic>
      <p:sp>
        <p:nvSpPr>
          <p:cNvPr id="6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129539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2" r:id="rId8"/>
    <p:sldLayoutId id="2147483813" r:id="rId9"/>
    <p:sldLayoutId id="2147483814" r:id="rId10"/>
    <p:sldLayoutId id="2147483815" r:id="rId11"/>
  </p:sldLayoutIdLst>
  <p:transition spd="med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6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588" indent="455613" algn="l" rtl="0" eaLnBrk="1" fontAlgn="base" hangingPunct="1">
        <a:lnSpc>
          <a:spcPct val="110000"/>
        </a:lnSpc>
        <a:spcBef>
          <a:spcPct val="7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3175" indent="911225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623888" indent="-1666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914400" indent="-1666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9223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3795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18367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2939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1133078" y="0"/>
            <a:ext cx="1481717" cy="1083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22396" y="6621474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85475-D586-4FFF-A814-843BE945EBF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ea typeface="ＭＳ Ｐゴシック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4" y="225223"/>
            <a:ext cx="866553" cy="562657"/>
          </a:xfrm>
          <a:prstGeom prst="rect">
            <a:avLst/>
          </a:prstGeom>
        </p:spPr>
      </p:pic>
      <p:sp>
        <p:nvSpPr>
          <p:cNvPr id="6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56130" y="6641025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2015 NRG Energy, Inc.  All rights reserved.  3Q15</a:t>
            </a:r>
          </a:p>
        </p:txBody>
      </p:sp>
    </p:spTree>
    <p:extLst>
      <p:ext uri="{BB962C8B-B14F-4D97-AF65-F5344CB8AC3E}">
        <p14:creationId xmlns:p14="http://schemas.microsoft.com/office/powerpoint/2010/main" val="321574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</p:sldLayoutIdLst>
  <p:transition spd="med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6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588" indent="455613" algn="l" rtl="0" eaLnBrk="1" fontAlgn="base" hangingPunct="1">
        <a:lnSpc>
          <a:spcPct val="110000"/>
        </a:lnSpc>
        <a:spcBef>
          <a:spcPct val="7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3175" indent="911225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623888" indent="-1666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914400" indent="-1666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9223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3795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18367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2939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1133078" y="0"/>
            <a:ext cx="1481717" cy="1083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22396" y="6413768"/>
            <a:ext cx="512762" cy="15875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85475-D586-4FFF-A814-843BE945EBFE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ea typeface="ＭＳ Ｐゴシック"/>
              <a:cs typeface="Arial" charset="0"/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1448383" y="6435936"/>
            <a:ext cx="4050770" cy="1384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NRG Energy, Inc.  All rights reserved.  2Q16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2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900" r:id="rId8"/>
    <p:sldLayoutId id="2147483901" r:id="rId9"/>
    <p:sldLayoutId id="2147483944" r:id="rId10"/>
    <p:sldLayoutId id="2147483945" r:id="rId11"/>
  </p:sldLayoutIdLst>
  <p:transition spd="med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6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588" indent="455613" algn="l" rtl="0" eaLnBrk="1" fontAlgn="base" hangingPunct="1">
        <a:lnSpc>
          <a:spcPct val="110000"/>
        </a:lnSpc>
        <a:spcBef>
          <a:spcPct val="7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3175" indent="911225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623888" indent="-1666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914400" indent="-1666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9223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3795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18367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2939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4BEA4-ECAD-4B23-B682-AF22774D7D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43925" y="6478832"/>
            <a:ext cx="5944028" cy="126702"/>
          </a:xfrm>
          <a:prstGeom prst="rect">
            <a:avLst/>
          </a:prstGeom>
        </p:spPr>
        <p:txBody>
          <a:bodyPr anchor="ctr" anchorCtr="0"/>
          <a:lstStyle>
            <a:lvl1pPr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>
                <a:ea typeface="Calibri"/>
                <a:cs typeface="Times New Roman"/>
              </a:rPr>
              <a:t>© [year] NRG Energy, Inc.  All rights reserved.   /   Proprietary and Confidential Information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4" y="6190384"/>
            <a:ext cx="704401" cy="4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924" r:id="rId22"/>
    <p:sldLayoutId id="2147483925" r:id="rId23"/>
    <p:sldLayoutId id="2147483926" r:id="rId24"/>
    <p:sldLayoutId id="2147483927" r:id="rId25"/>
    <p:sldLayoutId id="2147483928" r:id="rId26"/>
    <p:sldLayoutId id="2147483929" r:id="rId27"/>
    <p:sldLayoutId id="2147483930" r:id="rId28"/>
    <p:sldLayoutId id="2147483931" r:id="rId29"/>
    <p:sldLayoutId id="2147483932" r:id="rId30"/>
    <p:sldLayoutId id="2147483933" r:id="rId31"/>
    <p:sldLayoutId id="2147483934" r:id="rId32"/>
    <p:sldLayoutId id="2147483935" r:id="rId33"/>
    <p:sldLayoutId id="2147483936" r:id="rId34"/>
    <p:sldLayoutId id="2147483937" r:id="rId35"/>
    <p:sldLayoutId id="2147483938" r:id="rId36"/>
    <p:sldLayoutId id="2147483939" r:id="rId37"/>
    <p:sldLayoutId id="2147483940" r:id="rId38"/>
    <p:sldLayoutId id="2147483941" r:id="rId3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6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588" indent="455613" algn="l" rtl="0" eaLnBrk="1" fontAlgn="base" hangingPunct="1">
        <a:lnSpc>
          <a:spcPct val="110000"/>
        </a:lnSpc>
        <a:spcBef>
          <a:spcPct val="7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3175" indent="911225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623888" indent="-1666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914400" indent="-1666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9223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3795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18367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293938" indent="-17462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4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Pete Fuller</a:t>
            </a:r>
          </a:p>
          <a:p>
            <a:r>
              <a:rPr lang="en-US" sz="1600" dirty="0" smtClean="0"/>
              <a:t>June 2, 2017</a:t>
            </a:r>
            <a:endParaRPr lang="en-US" sz="16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828800" y="3383280"/>
            <a:ext cx="6959063" cy="982136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4000" baseline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1" fontAlgn="base" hangingPunct="1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Font typeface="Verdana" pitchFamily="34" charset="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914400" indent="0" algn="ctr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None/>
              <a:defRPr sz="11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371600" indent="0" algn="ctr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1828800" indent="0" algn="ctr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pitchFamily="34" charset="0"/>
              <a:buNone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286000" indent="0" algn="ctr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State Public Policy Resources and Markets</a:t>
            </a:r>
            <a:endParaRPr lang="en-US" sz="2400" dirty="0"/>
          </a:p>
          <a:p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Energy Policy Roundtable in the PJM Footprint</a:t>
            </a:r>
            <a:endParaRPr lang="en-US" sz="14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2040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94279"/>
              </p:ext>
            </p:extLst>
          </p:nvPr>
        </p:nvGraphicFramePr>
        <p:xfrm>
          <a:off x="4263870" y="2218302"/>
          <a:ext cx="4742433" cy="330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46" y="240309"/>
            <a:ext cx="7375807" cy="822962"/>
          </a:xfrm>
        </p:spPr>
        <p:txBody>
          <a:bodyPr/>
          <a:lstStyle/>
          <a:p>
            <a:r>
              <a:rPr lang="en-US" sz="1800" dirty="0"/>
              <a:t>Carbon prices much higher than seen to date would be necessary to induce merchant </a:t>
            </a:r>
            <a:r>
              <a:rPr lang="en-US" sz="1800" dirty="0" smtClean="0"/>
              <a:t>renewables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719" y="1840963"/>
            <a:ext cx="3669234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1200" dirty="0" smtClean="0"/>
              <a:t>MIT’s </a:t>
            </a:r>
            <a:r>
              <a:rPr lang="en-US" sz="1200" i="1" dirty="0" smtClean="0"/>
              <a:t>Future of Solar Energy </a:t>
            </a:r>
            <a:r>
              <a:rPr lang="en-US" sz="1200" dirty="0" smtClean="0"/>
              <a:t>study finds that in order for the levelized cost of energy (LCOE) of a utility-scale PV project to be equal to the LCOE of natural gas fired generation, “the CO2 charge would have to rise to </a:t>
            </a:r>
            <a:r>
              <a:rPr lang="en-US" sz="1200" b="1" dirty="0" smtClean="0"/>
              <a:t>$104 </a:t>
            </a:r>
            <a:r>
              <a:rPr lang="en-US" sz="1200" dirty="0" smtClean="0"/>
              <a:t>per ton” (see p 109) </a:t>
            </a:r>
            <a:endParaRPr lang="en-US" sz="1200" dirty="0"/>
          </a:p>
          <a:p>
            <a:pPr marL="171450" indent="-171450"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1200" dirty="0" smtClean="0"/>
              <a:t>The NYISO IMM found that carbon prices of between </a:t>
            </a:r>
            <a:r>
              <a:rPr lang="en-US" sz="1200" b="1" dirty="0" smtClean="0"/>
              <a:t>$41 - $115 </a:t>
            </a:r>
            <a:r>
              <a:rPr lang="en-US" sz="1200" dirty="0" smtClean="0"/>
              <a:t>per ton are needed to incentivize new wind and solar in New York</a:t>
            </a:r>
            <a:endParaRPr lang="en-US" sz="1200" dirty="0"/>
          </a:p>
          <a:p>
            <a:pPr marL="171450" indent="-171450"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1200" dirty="0"/>
              <a:t>As the grid decarbonizes, CO2 pricing will have less effect on energy prices; CO2 prices will need to rise substantially to maintain any support for merchant renewable </a:t>
            </a:r>
            <a:r>
              <a:rPr lang="en-US" sz="1200" dirty="0" smtClean="0"/>
              <a:t>investment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372212" y="1534061"/>
            <a:ext cx="4325620" cy="4184499"/>
            <a:chOff x="5116555" y="2459023"/>
            <a:chExt cx="3647435" cy="3247210"/>
          </a:xfrm>
        </p:grpSpPr>
        <p:sp>
          <p:nvSpPr>
            <p:cNvPr id="9" name="TextBox 8"/>
            <p:cNvSpPr txBox="1"/>
            <p:nvPr/>
          </p:nvSpPr>
          <p:spPr>
            <a:xfrm>
              <a:off x="6043882" y="2459023"/>
              <a:ext cx="1982883" cy="21544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***Illustrative values only***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116555" y="2751546"/>
              <a:ext cx="3647435" cy="2954687"/>
              <a:chOff x="5075551" y="2667226"/>
              <a:chExt cx="3647435" cy="238744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516887" y="3199678"/>
                <a:ext cx="3186463" cy="895383"/>
                <a:chOff x="434948" y="1024175"/>
                <a:chExt cx="3639032" cy="1473375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12414" y="2332166"/>
                  <a:ext cx="81642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C008C"/>
                  </a:solidFill>
                  <a:prstDash val="sysDash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63592" y="1784519"/>
                  <a:ext cx="81642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C008C"/>
                  </a:solidFill>
                  <a:prstDash val="sysDash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680608" y="1337551"/>
                  <a:ext cx="1393372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C008C"/>
                  </a:solidFill>
                  <a:prstDash val="sysDash"/>
                </a:ln>
                <a:effectLst/>
              </p:spPr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1543463" y="2166780"/>
                  <a:ext cx="954330" cy="330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b="1" kern="1200" dirty="0">
                      <a:solidFill>
                        <a:srgbClr val="FF33CC"/>
                      </a:solidFill>
                      <a:effectLst/>
                      <a:latin typeface="Verdana"/>
                      <a:ea typeface="MS PGothic"/>
                      <a:cs typeface="MS PGothic"/>
                    </a:rPr>
                    <a:t>~$</a:t>
                  </a:r>
                  <a:r>
                    <a:rPr lang="en-US" sz="700" b="1" kern="1200" dirty="0" smtClean="0">
                      <a:solidFill>
                        <a:srgbClr val="FF33CC"/>
                      </a:solidFill>
                      <a:effectLst/>
                      <a:latin typeface="Verdana"/>
                      <a:ea typeface="MS PGothic"/>
                      <a:cs typeface="MS PGothic"/>
                    </a:rPr>
                    <a:t>3/CO2 ton</a:t>
                  </a:r>
                  <a:endParaRPr lang="en-US" sz="11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34948" y="1607790"/>
                  <a:ext cx="1013732" cy="259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algn="ctr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b="1" kern="1200" dirty="0">
                      <a:solidFill>
                        <a:srgbClr val="FF33CC"/>
                      </a:solidFill>
                      <a:effectLst/>
                      <a:latin typeface="Verdana"/>
                      <a:ea typeface="MS PGothic"/>
                      <a:cs typeface="MS PGothic"/>
                    </a:rPr>
                    <a:t>~$</a:t>
                  </a:r>
                  <a:r>
                    <a:rPr lang="en-US" sz="700" b="1" kern="1200" dirty="0" smtClean="0">
                      <a:solidFill>
                        <a:srgbClr val="FF33CC"/>
                      </a:solidFill>
                      <a:effectLst/>
                      <a:latin typeface="Verdana"/>
                      <a:ea typeface="MS PGothic"/>
                      <a:cs typeface="MS PGothic"/>
                    </a:rPr>
                    <a:t>20/CO2 ton</a:t>
                  </a:r>
                  <a:endParaRPr lang="en-US" sz="11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602828" y="1024175"/>
                  <a:ext cx="729097" cy="547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b="1" kern="1200" dirty="0">
                      <a:solidFill>
                        <a:srgbClr val="FF33CC"/>
                      </a:solidFill>
                      <a:effectLst/>
                      <a:latin typeface="Verdana"/>
                      <a:ea typeface="MS PGothic"/>
                      <a:cs typeface="MS PGothic"/>
                    </a:rPr>
                    <a:t>~$80/</a:t>
                  </a:r>
                  <a:endParaRPr lang="en-US" sz="700" dirty="0">
                    <a:effectLst/>
                    <a:latin typeface="Times New Roman"/>
                    <a:ea typeface="Times New Roman"/>
                  </a:endParaRPr>
                </a:p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b="1" kern="1200" dirty="0">
                      <a:solidFill>
                        <a:srgbClr val="FF33CC"/>
                      </a:solidFill>
                      <a:effectLst/>
                      <a:latin typeface="Verdana"/>
                      <a:ea typeface="MS PGothic"/>
                      <a:cs typeface="MS PGothic"/>
                    </a:rPr>
                    <a:t>CO2 ton</a:t>
                  </a:r>
                  <a:endParaRPr lang="en-US" sz="7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135125" y="1025629"/>
                  <a:ext cx="792351" cy="5853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b="1" kern="1200" dirty="0">
                      <a:solidFill>
                        <a:srgbClr val="FF33CC"/>
                      </a:solidFill>
                      <a:effectLst/>
                      <a:latin typeface="Verdana"/>
                      <a:ea typeface="MS PGothic"/>
                      <a:cs typeface="MS PGothic"/>
                    </a:rPr>
                    <a:t>~$54/</a:t>
                  </a:r>
                  <a:endParaRPr lang="en-US" sz="700" dirty="0">
                    <a:effectLst/>
                    <a:latin typeface="Times New Roman"/>
                    <a:ea typeface="Times New Roman"/>
                  </a:endParaRPr>
                </a:p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b="1" kern="1200" dirty="0">
                      <a:solidFill>
                        <a:srgbClr val="FF33CC"/>
                      </a:solidFill>
                      <a:effectLst/>
                      <a:latin typeface="Verdana"/>
                      <a:ea typeface="MS PGothic"/>
                      <a:cs typeface="MS PGothic"/>
                    </a:rPr>
                    <a:t>CO2 ton</a:t>
                  </a:r>
                  <a:endParaRPr lang="en-US" sz="7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385340" y="2667226"/>
                <a:ext cx="3337646" cy="270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Carbon price required to ‘levelize’ $/MWH </a:t>
                </a:r>
              </a:p>
              <a:p>
                <a:pPr algn="ctr"/>
                <a:r>
                  <a:rPr lang="en-US" sz="1100" b="1" dirty="0" smtClean="0"/>
                  <a:t>cost among generators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75551" y="4929234"/>
                <a:ext cx="1204871" cy="125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>
                    <a:latin typeface="+mn-lt"/>
                    <a:cs typeface="Arial" panose="020B0604020202020204" pitchFamily="34" charset="0"/>
                  </a:rPr>
                  <a:t>Source:  NRG Analysis</a:t>
                </a:r>
                <a:endParaRPr lang="en-US" sz="700" i="1" dirty="0">
                  <a:latin typeface="+mn-lt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22" name="Straight Connector 21"/>
          <p:cNvCxnSpPr/>
          <p:nvPr/>
        </p:nvCxnSpPr>
        <p:spPr>
          <a:xfrm>
            <a:off x="4263870" y="1318594"/>
            <a:ext cx="0" cy="4864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3"/>
          <p:cNvSpPr txBox="1">
            <a:spLocks/>
          </p:cNvSpPr>
          <p:nvPr/>
        </p:nvSpPr>
        <p:spPr>
          <a:xfrm>
            <a:off x="1696325" y="6504530"/>
            <a:ext cx="5944028" cy="12670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ea typeface="Calibri"/>
                <a:cs typeface="Times New Roman"/>
              </a:rPr>
              <a:t>© 2017 NRG Energy, Inc.  All rights reserved.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93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Goals and </a:t>
            </a:r>
            <a:r>
              <a:rPr lang="en-US" sz="1800" dirty="0" smtClean="0"/>
              <a:t>rationale </a:t>
            </a:r>
            <a:r>
              <a:rPr lang="en-US" sz="1800" dirty="0"/>
              <a:t>for </a:t>
            </a:r>
            <a:r>
              <a:rPr lang="en-US" sz="1800" dirty="0" smtClean="0"/>
              <a:t>a Forward Clean Attribute Market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type="body" sz="quarter" idx="15"/>
          </p:nvPr>
        </p:nvSpPr>
        <p:spPr>
          <a:xfrm>
            <a:off x="881258" y="1785257"/>
            <a:ext cx="7381479" cy="30592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dirty="0" smtClean="0"/>
              <a:t>Facilitate </a:t>
            </a:r>
            <a:r>
              <a:rPr lang="en-US" sz="1400" dirty="0"/>
              <a:t>cost-effective entry and financing of new renewable energy projects, and compensation for existing, non-contracted renewable energy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Provide renewable project developers with a high-quality revenue stream to support financing, and a predictable market structure for revealing value and prices over </a:t>
            </a:r>
            <a:r>
              <a:rPr lang="en-US" sz="1400" dirty="0" smtClean="0"/>
              <a:t>time</a:t>
            </a:r>
            <a:endParaRPr lang="en-US" sz="1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400" dirty="0" smtClean="0"/>
              <a:t>A </a:t>
            </a:r>
            <a:r>
              <a:rPr lang="en-US" sz="1400" dirty="0"/>
              <a:t>standardized, repeatable </a:t>
            </a:r>
            <a:r>
              <a:rPr lang="en-US" sz="1400" dirty="0" smtClean="0"/>
              <a:t>market will enable scaling of </a:t>
            </a:r>
            <a:r>
              <a:rPr lang="en-US" sz="1400" dirty="0"/>
              <a:t>the entry of </a:t>
            </a:r>
            <a:r>
              <a:rPr lang="en-US" sz="1400" dirty="0" smtClean="0"/>
              <a:t>renewables by moving beyond one-off solicitations and customized, negotiated agreements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smtClean="0"/>
              <a:t>Visibility </a:t>
            </a:r>
            <a:r>
              <a:rPr lang="en-US" sz="1400" dirty="0"/>
              <a:t>of a forward demand quantity </a:t>
            </a:r>
            <a:r>
              <a:rPr lang="en-US" sz="1400" dirty="0" smtClean="0"/>
              <a:t>and pricing </a:t>
            </a:r>
            <a:r>
              <a:rPr lang="en-US" sz="1400" dirty="0"/>
              <a:t>creates confidence of developers and </a:t>
            </a:r>
            <a:r>
              <a:rPr lang="en-US" sz="1400" dirty="0" smtClean="0"/>
              <a:t>investors</a:t>
            </a:r>
            <a:r>
              <a:rPr lang="en-US" sz="1400" dirty="0"/>
              <a:t>, </a:t>
            </a:r>
            <a:r>
              <a:rPr lang="en-US" sz="1400" dirty="0" smtClean="0"/>
              <a:t>and will support </a:t>
            </a:r>
            <a:r>
              <a:rPr lang="en-US" sz="1400" dirty="0"/>
              <a:t>a pipeline of early development </a:t>
            </a:r>
            <a:r>
              <a:rPr lang="en-US" sz="1400" dirty="0" smtClean="0"/>
              <a:t>efforts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971549" y="5224118"/>
            <a:ext cx="7200899" cy="84772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Open, competitive process fosters confidence </a:t>
            </a:r>
            <a:r>
              <a:rPr lang="en-US" sz="1400" i="1" dirty="0">
                <a:solidFill>
                  <a:schemeClr val="bg1"/>
                </a:solidFill>
              </a:rPr>
              <a:t>in all parties </a:t>
            </a:r>
            <a:r>
              <a:rPr lang="en-US" sz="1400" dirty="0">
                <a:solidFill>
                  <a:schemeClr val="bg1"/>
                </a:solidFill>
              </a:rPr>
              <a:t>of the cost-effectiveness of the selected projects and the opportunity for </a:t>
            </a:r>
            <a:r>
              <a:rPr lang="en-US" sz="1400" dirty="0" smtClean="0">
                <a:solidFill>
                  <a:schemeClr val="bg1"/>
                </a:solidFill>
              </a:rPr>
              <a:t>innovation and competition </a:t>
            </a:r>
            <a:r>
              <a:rPr lang="en-US" sz="1400" dirty="0">
                <a:solidFill>
                  <a:schemeClr val="bg1"/>
                </a:solidFill>
              </a:rPr>
              <a:t>among projects</a:t>
            </a:r>
            <a:endParaRPr lang="en-US" sz="1400" strike="sngStrike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696325" y="6500500"/>
            <a:ext cx="5944028" cy="12670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ea typeface="Calibri"/>
                <a:cs typeface="Times New Roman"/>
              </a:rPr>
              <a:t>© 2017 NRG Energy, Inc.  All rights reserved.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11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91" y="240309"/>
            <a:ext cx="7174218" cy="822962"/>
          </a:xfrm>
        </p:spPr>
        <p:txBody>
          <a:bodyPr/>
          <a:lstStyle/>
          <a:p>
            <a:pPr algn="ctr"/>
            <a:r>
              <a:rPr lang="en-US" sz="2000" dirty="0" smtClean="0"/>
              <a:t>Summary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55078" y="1477108"/>
            <a:ext cx="6927584" cy="3187777"/>
          </a:xfrm>
        </p:spPr>
        <p:txBody>
          <a:bodyPr/>
          <a:lstStyle/>
          <a:p>
            <a:pPr marL="44450" indent="0">
              <a:spcAft>
                <a:spcPts val="1200"/>
              </a:spcAft>
              <a:buNone/>
            </a:pPr>
            <a:r>
              <a:rPr lang="en-US" sz="1600" dirty="0" smtClean="0"/>
              <a:t>Increasing use of renewable energy and other state-sponsored resources presents a new challenge for competitive markets, in three phases: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To ‘</a:t>
            </a:r>
            <a:r>
              <a:rPr lang="en-US" sz="1600" dirty="0" smtClean="0">
                <a:solidFill>
                  <a:schemeClr val="bg2"/>
                </a:solidFill>
              </a:rPr>
              <a:t>accommodate</a:t>
            </a:r>
            <a:r>
              <a:rPr lang="en-US" sz="1600" dirty="0" smtClean="0"/>
              <a:t>’ state actions, two-tier capacity pricing with pro-rating effectively balances objectives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To ‘</a:t>
            </a:r>
            <a:r>
              <a:rPr lang="en-US" sz="1600" dirty="0" smtClean="0">
                <a:solidFill>
                  <a:schemeClr val="accent2"/>
                </a:solidFill>
              </a:rPr>
              <a:t>achieve</a:t>
            </a:r>
            <a:r>
              <a:rPr lang="en-US" sz="1600" dirty="0" smtClean="0"/>
              <a:t>’ state resource objectives: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300" dirty="0" smtClean="0"/>
              <a:t>Recognize the limitations of carbon pricing to address the objectives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300" dirty="0" smtClean="0"/>
              <a:t>Aggressively pursue market re-design that will internalize decarbonization and clean energy policy objectives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To ‘</a:t>
            </a:r>
            <a:r>
              <a:rPr lang="en-US" sz="1600" dirty="0" smtClean="0">
                <a:solidFill>
                  <a:schemeClr val="accent4"/>
                </a:solidFill>
              </a:rPr>
              <a:t>adapt</a:t>
            </a:r>
            <a:r>
              <a:rPr lang="en-US" sz="1600" dirty="0" smtClean="0"/>
              <a:t>’ to a high-renewables future, we need a comprehensive suite of pricing and incentive structures to ensure efficient operability and sustainable investment</a:t>
            </a:r>
            <a:endParaRPr lang="en-US" sz="16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696325" y="6504530"/>
            <a:ext cx="5944028" cy="12670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ea typeface="Calibri"/>
                <a:cs typeface="Times New Roman"/>
              </a:rPr>
              <a:t>© 2017 NRG Energy, Inc.  All rights reserved.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77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219937" y="3042821"/>
            <a:ext cx="2782277" cy="77235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588" indent="455613" algn="l" rtl="0" eaLnBrk="1" fontAlgn="base" hangingPunct="1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3175" indent="911225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623888" indent="-166688" algn="l" rtl="0" eaLnBrk="1" fontAlgn="base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914400" indent="-166688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9223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3795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8367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2939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/>
              <a:t>Questions?</a:t>
            </a:r>
          </a:p>
          <a:p>
            <a:pPr marL="0" indent="0">
              <a:buNone/>
            </a:pPr>
            <a:endParaRPr lang="en-US" b="1" kern="0" dirty="0"/>
          </a:p>
          <a:p>
            <a:pPr marL="0" indent="0" algn="ctr">
              <a:buNone/>
            </a:pPr>
            <a:r>
              <a:rPr lang="en-US" sz="1800" kern="0" dirty="0" smtClean="0"/>
              <a:t>peter.fuller@nrg.com</a:t>
            </a:r>
          </a:p>
        </p:txBody>
      </p:sp>
    </p:spTree>
    <p:extLst>
      <p:ext uri="{BB962C8B-B14F-4D97-AF65-F5344CB8AC3E}">
        <p14:creationId xmlns:p14="http://schemas.microsoft.com/office/powerpoint/2010/main" val="38061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NRG at a glance </a:t>
            </a:r>
            <a:r>
              <a:rPr lang="en-US" sz="1600" dirty="0" smtClean="0"/>
              <a:t>– an integrated, multi-technology energy company with a mission to further sustainable energy</a:t>
            </a:r>
            <a:endParaRPr lang="en-US" sz="1600" dirty="0"/>
          </a:p>
        </p:txBody>
      </p:sp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3451272369"/>
              </p:ext>
            </p:extLst>
          </p:nvPr>
        </p:nvGraphicFramePr>
        <p:xfrm>
          <a:off x="489906" y="1195515"/>
          <a:ext cx="3740840" cy="281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" name="object 15"/>
          <p:cNvSpPr txBox="1"/>
          <p:nvPr/>
        </p:nvSpPr>
        <p:spPr>
          <a:xfrm>
            <a:off x="1360170" y="2237681"/>
            <a:ext cx="200182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5400" b="1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5400" b="1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4800" b="1" dirty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endParaRPr lang="en-US" sz="4800" b="1" dirty="0" smtClean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en-US" sz="1600" b="1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object 38"/>
          <p:cNvSpPr/>
          <p:nvPr/>
        </p:nvSpPr>
        <p:spPr>
          <a:xfrm>
            <a:off x="951563" y="4293674"/>
            <a:ext cx="570865" cy="508000"/>
          </a:xfrm>
          <a:custGeom>
            <a:avLst/>
            <a:gdLst/>
            <a:ahLst/>
            <a:cxnLst/>
            <a:rect l="l" t="t" r="r" b="b"/>
            <a:pathLst>
              <a:path w="570865" h="508000">
                <a:moveTo>
                  <a:pt x="570420" y="444842"/>
                </a:moveTo>
                <a:lnTo>
                  <a:pt x="0" y="444842"/>
                </a:lnTo>
                <a:lnTo>
                  <a:pt x="0" y="507479"/>
                </a:lnTo>
                <a:lnTo>
                  <a:pt x="570420" y="507479"/>
                </a:lnTo>
                <a:lnTo>
                  <a:pt x="570420" y="444842"/>
                </a:lnTo>
                <a:close/>
              </a:path>
              <a:path w="570865" h="508000">
                <a:moveTo>
                  <a:pt x="107950" y="422694"/>
                </a:moveTo>
                <a:lnTo>
                  <a:pt x="76339" y="422694"/>
                </a:lnTo>
                <a:lnTo>
                  <a:pt x="76339" y="444842"/>
                </a:lnTo>
                <a:lnTo>
                  <a:pt x="107950" y="444842"/>
                </a:lnTo>
                <a:lnTo>
                  <a:pt x="107950" y="422694"/>
                </a:lnTo>
                <a:close/>
              </a:path>
              <a:path w="570865" h="508000">
                <a:moveTo>
                  <a:pt x="272744" y="125107"/>
                </a:moveTo>
                <a:lnTo>
                  <a:pt x="160439" y="125107"/>
                </a:lnTo>
                <a:lnTo>
                  <a:pt x="253720" y="178993"/>
                </a:lnTo>
                <a:lnTo>
                  <a:pt x="253720" y="206717"/>
                </a:lnTo>
                <a:lnTo>
                  <a:pt x="240626" y="206717"/>
                </a:lnTo>
                <a:lnTo>
                  <a:pt x="240626" y="240004"/>
                </a:lnTo>
                <a:lnTo>
                  <a:pt x="190690" y="424776"/>
                </a:lnTo>
                <a:lnTo>
                  <a:pt x="183578" y="424776"/>
                </a:lnTo>
                <a:lnTo>
                  <a:pt x="177952" y="444842"/>
                </a:lnTo>
                <a:lnTo>
                  <a:pt x="234632" y="444842"/>
                </a:lnTo>
                <a:lnTo>
                  <a:pt x="229019" y="424776"/>
                </a:lnTo>
                <a:lnTo>
                  <a:pt x="231063" y="415696"/>
                </a:lnTo>
                <a:lnTo>
                  <a:pt x="376171" y="415696"/>
                </a:lnTo>
                <a:lnTo>
                  <a:pt x="369093" y="389509"/>
                </a:lnTo>
                <a:lnTo>
                  <a:pt x="227977" y="389509"/>
                </a:lnTo>
                <a:lnTo>
                  <a:pt x="244500" y="331393"/>
                </a:lnTo>
                <a:lnTo>
                  <a:pt x="266909" y="331393"/>
                </a:lnTo>
                <a:lnTo>
                  <a:pt x="258889" y="325932"/>
                </a:lnTo>
                <a:lnTo>
                  <a:pt x="351911" y="325932"/>
                </a:lnTo>
                <a:lnTo>
                  <a:pt x="347566" y="309854"/>
                </a:lnTo>
                <a:lnTo>
                  <a:pt x="261048" y="309854"/>
                </a:lnTo>
                <a:lnTo>
                  <a:pt x="271955" y="299593"/>
                </a:lnTo>
                <a:lnTo>
                  <a:pt x="253530" y="299593"/>
                </a:lnTo>
                <a:lnTo>
                  <a:pt x="264147" y="262255"/>
                </a:lnTo>
                <a:lnTo>
                  <a:pt x="334702" y="262255"/>
                </a:lnTo>
                <a:lnTo>
                  <a:pt x="328688" y="240004"/>
                </a:lnTo>
                <a:lnTo>
                  <a:pt x="328688" y="222250"/>
                </a:lnTo>
                <a:lnTo>
                  <a:pt x="441001" y="222250"/>
                </a:lnTo>
                <a:lnTo>
                  <a:pt x="272744" y="125107"/>
                </a:lnTo>
                <a:close/>
              </a:path>
              <a:path w="570865" h="508000">
                <a:moveTo>
                  <a:pt x="376171" y="415696"/>
                </a:moveTo>
                <a:lnTo>
                  <a:pt x="338264" y="415696"/>
                </a:lnTo>
                <a:lnTo>
                  <a:pt x="340855" y="424802"/>
                </a:lnTo>
                <a:lnTo>
                  <a:pt x="335267" y="444842"/>
                </a:lnTo>
                <a:lnTo>
                  <a:pt x="391909" y="444842"/>
                </a:lnTo>
                <a:lnTo>
                  <a:pt x="386308" y="424776"/>
                </a:lnTo>
                <a:lnTo>
                  <a:pt x="378625" y="424776"/>
                </a:lnTo>
                <a:lnTo>
                  <a:pt x="376171" y="415696"/>
                </a:lnTo>
                <a:close/>
              </a:path>
              <a:path w="570865" h="508000">
                <a:moveTo>
                  <a:pt x="490347" y="369265"/>
                </a:moveTo>
                <a:lnTo>
                  <a:pt x="407797" y="369265"/>
                </a:lnTo>
                <a:lnTo>
                  <a:pt x="407797" y="444842"/>
                </a:lnTo>
                <a:lnTo>
                  <a:pt x="490347" y="444842"/>
                </a:lnTo>
                <a:lnTo>
                  <a:pt x="490347" y="369265"/>
                </a:lnTo>
                <a:close/>
              </a:path>
              <a:path w="570865" h="508000">
                <a:moveTo>
                  <a:pt x="174612" y="0"/>
                </a:moveTo>
                <a:lnTo>
                  <a:pt x="146029" y="27978"/>
                </a:lnTo>
                <a:lnTo>
                  <a:pt x="115705" y="68109"/>
                </a:lnTo>
                <a:lnTo>
                  <a:pt x="93440" y="113206"/>
                </a:lnTo>
                <a:lnTo>
                  <a:pt x="81478" y="151425"/>
                </a:lnTo>
                <a:lnTo>
                  <a:pt x="79171" y="152069"/>
                </a:lnTo>
                <a:lnTo>
                  <a:pt x="79171" y="422694"/>
                </a:lnTo>
                <a:lnTo>
                  <a:pt x="105016" y="422694"/>
                </a:lnTo>
                <a:lnTo>
                  <a:pt x="105016" y="183083"/>
                </a:lnTo>
                <a:lnTo>
                  <a:pt x="109460" y="183083"/>
                </a:lnTo>
                <a:lnTo>
                  <a:pt x="129684" y="160083"/>
                </a:lnTo>
                <a:lnTo>
                  <a:pt x="103936" y="160083"/>
                </a:lnTo>
                <a:lnTo>
                  <a:pt x="99860" y="157734"/>
                </a:lnTo>
                <a:lnTo>
                  <a:pt x="111181" y="121298"/>
                </a:lnTo>
                <a:lnTo>
                  <a:pt x="122186" y="96393"/>
                </a:lnTo>
                <a:lnTo>
                  <a:pt x="223008" y="96393"/>
                </a:lnTo>
                <a:lnTo>
                  <a:pt x="214500" y="91481"/>
                </a:lnTo>
                <a:lnTo>
                  <a:pt x="159461" y="91481"/>
                </a:lnTo>
                <a:lnTo>
                  <a:pt x="128841" y="84010"/>
                </a:lnTo>
                <a:lnTo>
                  <a:pt x="135427" y="73152"/>
                </a:lnTo>
                <a:lnTo>
                  <a:pt x="142559" y="62630"/>
                </a:lnTo>
                <a:lnTo>
                  <a:pt x="147586" y="55854"/>
                </a:lnTo>
                <a:lnTo>
                  <a:pt x="198777" y="55854"/>
                </a:lnTo>
                <a:lnTo>
                  <a:pt x="199377" y="50517"/>
                </a:lnTo>
                <a:lnTo>
                  <a:pt x="173427" y="50517"/>
                </a:lnTo>
                <a:lnTo>
                  <a:pt x="156565" y="44869"/>
                </a:lnTo>
                <a:lnTo>
                  <a:pt x="165108" y="35450"/>
                </a:lnTo>
                <a:lnTo>
                  <a:pt x="174097" y="26478"/>
                </a:lnTo>
                <a:lnTo>
                  <a:pt x="177025" y="23736"/>
                </a:lnTo>
                <a:lnTo>
                  <a:pt x="202388" y="23736"/>
                </a:lnTo>
                <a:lnTo>
                  <a:pt x="203200" y="16522"/>
                </a:lnTo>
                <a:lnTo>
                  <a:pt x="174612" y="0"/>
                </a:lnTo>
                <a:close/>
              </a:path>
              <a:path w="570865" h="508000">
                <a:moveTo>
                  <a:pt x="266909" y="331393"/>
                </a:moveTo>
                <a:lnTo>
                  <a:pt x="244500" y="331393"/>
                </a:lnTo>
                <a:lnTo>
                  <a:pt x="329819" y="389509"/>
                </a:lnTo>
                <a:lnTo>
                  <a:pt x="369093" y="389509"/>
                </a:lnTo>
                <a:lnTo>
                  <a:pt x="366598" y="380276"/>
                </a:lnTo>
                <a:lnTo>
                  <a:pt x="338696" y="380276"/>
                </a:lnTo>
                <a:lnTo>
                  <a:pt x="266909" y="331393"/>
                </a:lnTo>
                <a:close/>
              </a:path>
              <a:path w="570865" h="508000">
                <a:moveTo>
                  <a:pt x="351911" y="325932"/>
                </a:moveTo>
                <a:lnTo>
                  <a:pt x="323291" y="325932"/>
                </a:lnTo>
                <a:lnTo>
                  <a:pt x="338696" y="380276"/>
                </a:lnTo>
                <a:lnTo>
                  <a:pt x="366598" y="380276"/>
                </a:lnTo>
                <a:lnTo>
                  <a:pt x="351911" y="325932"/>
                </a:lnTo>
                <a:close/>
              </a:path>
              <a:path w="570865" h="508000">
                <a:moveTo>
                  <a:pt x="470750" y="358940"/>
                </a:moveTo>
                <a:lnTo>
                  <a:pt x="427393" y="358940"/>
                </a:lnTo>
                <a:lnTo>
                  <a:pt x="427393" y="369265"/>
                </a:lnTo>
                <a:lnTo>
                  <a:pt x="470750" y="369265"/>
                </a:lnTo>
                <a:lnTo>
                  <a:pt x="470750" y="358940"/>
                </a:lnTo>
                <a:close/>
              </a:path>
              <a:path w="570865" h="508000">
                <a:moveTo>
                  <a:pt x="441001" y="222250"/>
                </a:moveTo>
                <a:lnTo>
                  <a:pt x="328688" y="222250"/>
                </a:lnTo>
                <a:lnTo>
                  <a:pt x="430479" y="281012"/>
                </a:lnTo>
                <a:lnTo>
                  <a:pt x="435013" y="307695"/>
                </a:lnTo>
                <a:lnTo>
                  <a:pt x="435013" y="358940"/>
                </a:lnTo>
                <a:lnTo>
                  <a:pt x="463130" y="358940"/>
                </a:lnTo>
                <a:lnTo>
                  <a:pt x="463130" y="307695"/>
                </a:lnTo>
                <a:lnTo>
                  <a:pt x="494411" y="253085"/>
                </a:lnTo>
                <a:lnTo>
                  <a:pt x="441001" y="222250"/>
                </a:lnTo>
                <a:close/>
              </a:path>
              <a:path w="570865" h="508000">
                <a:moveTo>
                  <a:pt x="336002" y="267068"/>
                </a:moveTo>
                <a:lnTo>
                  <a:pt x="306527" y="267068"/>
                </a:lnTo>
                <a:lnTo>
                  <a:pt x="318693" y="309854"/>
                </a:lnTo>
                <a:lnTo>
                  <a:pt x="347566" y="309854"/>
                </a:lnTo>
                <a:lnTo>
                  <a:pt x="336002" y="267068"/>
                </a:lnTo>
                <a:close/>
              </a:path>
              <a:path w="570865" h="508000">
                <a:moveTo>
                  <a:pt x="334702" y="262255"/>
                </a:moveTo>
                <a:lnTo>
                  <a:pt x="293268" y="262255"/>
                </a:lnTo>
                <a:lnTo>
                  <a:pt x="253530" y="299593"/>
                </a:lnTo>
                <a:lnTo>
                  <a:pt x="271955" y="299593"/>
                </a:lnTo>
                <a:lnTo>
                  <a:pt x="306527" y="267068"/>
                </a:lnTo>
                <a:lnTo>
                  <a:pt x="336002" y="267068"/>
                </a:lnTo>
                <a:lnTo>
                  <a:pt x="334702" y="262255"/>
                </a:lnTo>
                <a:close/>
              </a:path>
              <a:path w="570865" h="508000">
                <a:moveTo>
                  <a:pt x="109460" y="183083"/>
                </a:moveTo>
                <a:lnTo>
                  <a:pt x="105016" y="183083"/>
                </a:lnTo>
                <a:lnTo>
                  <a:pt x="107975" y="184772"/>
                </a:lnTo>
                <a:lnTo>
                  <a:pt x="109460" y="183083"/>
                </a:lnTo>
                <a:close/>
              </a:path>
              <a:path w="570865" h="508000">
                <a:moveTo>
                  <a:pt x="223008" y="96393"/>
                </a:moveTo>
                <a:lnTo>
                  <a:pt x="122186" y="96393"/>
                </a:lnTo>
                <a:lnTo>
                  <a:pt x="147231" y="110845"/>
                </a:lnTo>
                <a:lnTo>
                  <a:pt x="103936" y="160083"/>
                </a:lnTo>
                <a:lnTo>
                  <a:pt x="129684" y="160083"/>
                </a:lnTo>
                <a:lnTo>
                  <a:pt x="160439" y="125107"/>
                </a:lnTo>
                <a:lnTo>
                  <a:pt x="272744" y="125107"/>
                </a:lnTo>
                <a:lnTo>
                  <a:pt x="223008" y="96393"/>
                </a:lnTo>
                <a:close/>
              </a:path>
              <a:path w="570865" h="508000">
                <a:moveTo>
                  <a:pt x="198777" y="55854"/>
                </a:moveTo>
                <a:lnTo>
                  <a:pt x="147586" y="55854"/>
                </a:lnTo>
                <a:lnTo>
                  <a:pt x="167589" y="67411"/>
                </a:lnTo>
                <a:lnTo>
                  <a:pt x="163499" y="79441"/>
                </a:lnTo>
                <a:lnTo>
                  <a:pt x="159461" y="91481"/>
                </a:lnTo>
                <a:lnTo>
                  <a:pt x="214500" y="91481"/>
                </a:lnTo>
                <a:lnTo>
                  <a:pt x="195973" y="80784"/>
                </a:lnTo>
                <a:lnTo>
                  <a:pt x="198777" y="55854"/>
                </a:lnTo>
                <a:close/>
              </a:path>
              <a:path w="570865" h="508000">
                <a:moveTo>
                  <a:pt x="202388" y="23736"/>
                </a:moveTo>
                <a:lnTo>
                  <a:pt x="177025" y="23736"/>
                </a:lnTo>
                <a:lnTo>
                  <a:pt x="182016" y="26606"/>
                </a:lnTo>
                <a:lnTo>
                  <a:pt x="177656" y="38543"/>
                </a:lnTo>
                <a:lnTo>
                  <a:pt x="173427" y="50517"/>
                </a:lnTo>
                <a:lnTo>
                  <a:pt x="199377" y="50517"/>
                </a:lnTo>
                <a:lnTo>
                  <a:pt x="202388" y="23736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0" name="Group 59"/>
          <p:cNvGrpSpPr/>
          <p:nvPr/>
        </p:nvGrpSpPr>
        <p:grpSpPr>
          <a:xfrm>
            <a:off x="5121031" y="3086766"/>
            <a:ext cx="535471" cy="536003"/>
            <a:chOff x="3032846" y="3339510"/>
            <a:chExt cx="644730" cy="645371"/>
          </a:xfrm>
        </p:grpSpPr>
        <p:sp>
          <p:nvSpPr>
            <p:cNvPr id="61" name="object 39"/>
            <p:cNvSpPr/>
            <p:nvPr/>
          </p:nvSpPr>
          <p:spPr>
            <a:xfrm>
              <a:off x="3160095" y="3861692"/>
              <a:ext cx="311150" cy="123189"/>
            </a:xfrm>
            <a:custGeom>
              <a:avLst/>
              <a:gdLst/>
              <a:ahLst/>
              <a:cxnLst/>
              <a:rect l="l" t="t" r="r" b="b"/>
              <a:pathLst>
                <a:path w="311150" h="123189">
                  <a:moveTo>
                    <a:pt x="310629" y="60452"/>
                  </a:moveTo>
                  <a:lnTo>
                    <a:pt x="0" y="60452"/>
                  </a:lnTo>
                  <a:lnTo>
                    <a:pt x="0" y="123075"/>
                  </a:lnTo>
                  <a:lnTo>
                    <a:pt x="310629" y="123075"/>
                  </a:lnTo>
                  <a:lnTo>
                    <a:pt x="310629" y="60452"/>
                  </a:lnTo>
                  <a:close/>
                </a:path>
                <a:path w="311150" h="123189">
                  <a:moveTo>
                    <a:pt x="201460" y="0"/>
                  </a:moveTo>
                  <a:lnTo>
                    <a:pt x="109156" y="0"/>
                  </a:lnTo>
                  <a:lnTo>
                    <a:pt x="103847" y="60452"/>
                  </a:lnTo>
                  <a:lnTo>
                    <a:pt x="206768" y="60452"/>
                  </a:lnTo>
                  <a:lnTo>
                    <a:pt x="20146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40"/>
            <p:cNvSpPr/>
            <p:nvPr/>
          </p:nvSpPr>
          <p:spPr>
            <a:xfrm>
              <a:off x="3032846" y="3339510"/>
              <a:ext cx="451484" cy="516890"/>
            </a:xfrm>
            <a:custGeom>
              <a:avLst/>
              <a:gdLst/>
              <a:ahLst/>
              <a:cxnLst/>
              <a:rect l="l" t="t" r="r" b="b"/>
              <a:pathLst>
                <a:path w="451485" h="516889">
                  <a:moveTo>
                    <a:pt x="360937" y="339471"/>
                  </a:moveTo>
                  <a:lnTo>
                    <a:pt x="312559" y="339471"/>
                  </a:lnTo>
                  <a:lnTo>
                    <a:pt x="412496" y="516801"/>
                  </a:lnTo>
                  <a:lnTo>
                    <a:pt x="427405" y="507352"/>
                  </a:lnTo>
                  <a:lnTo>
                    <a:pt x="425296" y="494668"/>
                  </a:lnTo>
                  <a:lnTo>
                    <a:pt x="416385" y="457536"/>
                  </a:lnTo>
                  <a:lnTo>
                    <a:pt x="398974" y="409992"/>
                  </a:lnTo>
                  <a:lnTo>
                    <a:pt x="382234" y="375641"/>
                  </a:lnTo>
                  <a:lnTo>
                    <a:pt x="362740" y="342267"/>
                  </a:lnTo>
                  <a:lnTo>
                    <a:pt x="360937" y="339471"/>
                  </a:lnTo>
                  <a:close/>
                </a:path>
                <a:path w="451485" h="516889">
                  <a:moveTo>
                    <a:pt x="260056" y="340274"/>
                  </a:moveTo>
                  <a:lnTo>
                    <a:pt x="254419" y="502881"/>
                  </a:lnTo>
                  <a:lnTo>
                    <a:pt x="312559" y="502881"/>
                  </a:lnTo>
                  <a:lnTo>
                    <a:pt x="312559" y="343118"/>
                  </a:lnTo>
                  <a:lnTo>
                    <a:pt x="286158" y="343118"/>
                  </a:lnTo>
                  <a:lnTo>
                    <a:pt x="271863" y="342426"/>
                  </a:lnTo>
                  <a:lnTo>
                    <a:pt x="260056" y="340274"/>
                  </a:lnTo>
                  <a:close/>
                </a:path>
                <a:path w="451485" h="516889">
                  <a:moveTo>
                    <a:pt x="349162" y="321641"/>
                  </a:moveTo>
                  <a:lnTo>
                    <a:pt x="300020" y="321641"/>
                  </a:lnTo>
                  <a:lnTo>
                    <a:pt x="311073" y="338480"/>
                  </a:lnTo>
                  <a:lnTo>
                    <a:pt x="298903" y="341663"/>
                  </a:lnTo>
                  <a:lnTo>
                    <a:pt x="286158" y="343118"/>
                  </a:lnTo>
                  <a:lnTo>
                    <a:pt x="312559" y="343118"/>
                  </a:lnTo>
                  <a:lnTo>
                    <a:pt x="312559" y="339471"/>
                  </a:lnTo>
                  <a:lnTo>
                    <a:pt x="360937" y="339471"/>
                  </a:lnTo>
                  <a:lnTo>
                    <a:pt x="355692" y="331338"/>
                  </a:lnTo>
                  <a:lnTo>
                    <a:pt x="349162" y="321641"/>
                  </a:lnTo>
                  <a:close/>
                </a:path>
                <a:path w="451485" h="516889">
                  <a:moveTo>
                    <a:pt x="38968" y="161175"/>
                  </a:moveTo>
                  <a:lnTo>
                    <a:pt x="2006" y="161175"/>
                  </a:lnTo>
                  <a:lnTo>
                    <a:pt x="0" y="169862"/>
                  </a:lnTo>
                  <a:lnTo>
                    <a:pt x="31832" y="191231"/>
                  </a:lnTo>
                  <a:lnTo>
                    <a:pt x="77028" y="214327"/>
                  </a:lnTo>
                  <a:lnTo>
                    <a:pt x="124656" y="231843"/>
                  </a:lnTo>
                  <a:lnTo>
                    <a:pt x="161976" y="241899"/>
                  </a:lnTo>
                  <a:lnTo>
                    <a:pt x="200410" y="249662"/>
                  </a:lnTo>
                  <a:lnTo>
                    <a:pt x="211823" y="254038"/>
                  </a:lnTo>
                  <a:lnTo>
                    <a:pt x="227808" y="297932"/>
                  </a:lnTo>
                  <a:lnTo>
                    <a:pt x="260629" y="320420"/>
                  </a:lnTo>
                  <a:lnTo>
                    <a:pt x="274142" y="323391"/>
                  </a:lnTo>
                  <a:lnTo>
                    <a:pt x="290184" y="323226"/>
                  </a:lnTo>
                  <a:lnTo>
                    <a:pt x="300020" y="321641"/>
                  </a:lnTo>
                  <a:lnTo>
                    <a:pt x="349162" y="321641"/>
                  </a:lnTo>
                  <a:lnTo>
                    <a:pt x="348337" y="320420"/>
                  </a:lnTo>
                  <a:lnTo>
                    <a:pt x="340851" y="309743"/>
                  </a:lnTo>
                  <a:lnTo>
                    <a:pt x="345122" y="297130"/>
                  </a:lnTo>
                  <a:lnTo>
                    <a:pt x="346665" y="291892"/>
                  </a:lnTo>
                  <a:lnTo>
                    <a:pt x="295876" y="291892"/>
                  </a:lnTo>
                  <a:lnTo>
                    <a:pt x="278116" y="290993"/>
                  </a:lnTo>
                  <a:lnTo>
                    <a:pt x="263916" y="286482"/>
                  </a:lnTo>
                  <a:lnTo>
                    <a:pt x="253338" y="278990"/>
                  </a:lnTo>
                  <a:lnTo>
                    <a:pt x="246441" y="269145"/>
                  </a:lnTo>
                  <a:lnTo>
                    <a:pt x="243287" y="257580"/>
                  </a:lnTo>
                  <a:lnTo>
                    <a:pt x="245460" y="242067"/>
                  </a:lnTo>
                  <a:lnTo>
                    <a:pt x="251718" y="229322"/>
                  </a:lnTo>
                  <a:lnTo>
                    <a:pt x="261281" y="219886"/>
                  </a:lnTo>
                  <a:lnTo>
                    <a:pt x="273317" y="214327"/>
                  </a:lnTo>
                  <a:lnTo>
                    <a:pt x="283489" y="213017"/>
                  </a:lnTo>
                  <a:lnTo>
                    <a:pt x="339820" y="213017"/>
                  </a:lnTo>
                  <a:lnTo>
                    <a:pt x="338354" y="210615"/>
                  </a:lnTo>
                  <a:lnTo>
                    <a:pt x="340024" y="207620"/>
                  </a:lnTo>
                  <a:lnTo>
                    <a:pt x="228907" y="207620"/>
                  </a:lnTo>
                  <a:lnTo>
                    <a:pt x="38968" y="161175"/>
                  </a:lnTo>
                  <a:close/>
                </a:path>
                <a:path w="451485" h="516889">
                  <a:moveTo>
                    <a:pt x="339820" y="213017"/>
                  </a:moveTo>
                  <a:lnTo>
                    <a:pt x="283489" y="213017"/>
                  </a:lnTo>
                  <a:lnTo>
                    <a:pt x="297594" y="215543"/>
                  </a:lnTo>
                  <a:lnTo>
                    <a:pt x="309530" y="222514"/>
                  </a:lnTo>
                  <a:lnTo>
                    <a:pt x="318389" y="233020"/>
                  </a:lnTo>
                  <a:lnTo>
                    <a:pt x="323265" y="246151"/>
                  </a:lnTo>
                  <a:lnTo>
                    <a:pt x="321497" y="262609"/>
                  </a:lnTo>
                  <a:lnTo>
                    <a:pt x="315868" y="275935"/>
                  </a:lnTo>
                  <a:lnTo>
                    <a:pt x="307090" y="285805"/>
                  </a:lnTo>
                  <a:lnTo>
                    <a:pt x="295876" y="291892"/>
                  </a:lnTo>
                  <a:lnTo>
                    <a:pt x="346665" y="291892"/>
                  </a:lnTo>
                  <a:lnTo>
                    <a:pt x="348767" y="284759"/>
                  </a:lnTo>
                  <a:lnTo>
                    <a:pt x="351483" y="272579"/>
                  </a:lnTo>
                  <a:lnTo>
                    <a:pt x="352912" y="260959"/>
                  </a:lnTo>
                  <a:lnTo>
                    <a:pt x="352905" y="248587"/>
                  </a:lnTo>
                  <a:lnTo>
                    <a:pt x="348849" y="232160"/>
                  </a:lnTo>
                  <a:lnTo>
                    <a:pt x="344013" y="219886"/>
                  </a:lnTo>
                  <a:lnTo>
                    <a:pt x="339820" y="213017"/>
                  </a:lnTo>
                  <a:close/>
                </a:path>
                <a:path w="451485" h="516889">
                  <a:moveTo>
                    <a:pt x="276167" y="183221"/>
                  </a:moveTo>
                  <a:lnTo>
                    <a:pt x="260369" y="187504"/>
                  </a:lnTo>
                  <a:lnTo>
                    <a:pt x="247484" y="193063"/>
                  </a:lnTo>
                  <a:lnTo>
                    <a:pt x="237126" y="199801"/>
                  </a:lnTo>
                  <a:lnTo>
                    <a:pt x="228907" y="207620"/>
                  </a:lnTo>
                  <a:lnTo>
                    <a:pt x="340024" y="207620"/>
                  </a:lnTo>
                  <a:lnTo>
                    <a:pt x="352399" y="185432"/>
                  </a:lnTo>
                  <a:lnTo>
                    <a:pt x="300951" y="185432"/>
                  </a:lnTo>
                  <a:lnTo>
                    <a:pt x="288786" y="183225"/>
                  </a:lnTo>
                  <a:lnTo>
                    <a:pt x="276167" y="183221"/>
                  </a:lnTo>
                  <a:close/>
                </a:path>
                <a:path w="451485" h="516889">
                  <a:moveTo>
                    <a:pt x="435597" y="0"/>
                  </a:moveTo>
                  <a:lnTo>
                    <a:pt x="406705" y="25211"/>
                  </a:lnTo>
                  <a:lnTo>
                    <a:pt x="372767" y="62792"/>
                  </a:lnTo>
                  <a:lnTo>
                    <a:pt x="350379" y="93626"/>
                  </a:lnTo>
                  <a:lnTo>
                    <a:pt x="330299" y="126449"/>
                  </a:lnTo>
                  <a:lnTo>
                    <a:pt x="312101" y="161302"/>
                  </a:lnTo>
                  <a:lnTo>
                    <a:pt x="300951" y="185432"/>
                  </a:lnTo>
                  <a:lnTo>
                    <a:pt x="352399" y="185432"/>
                  </a:lnTo>
                  <a:lnTo>
                    <a:pt x="451192" y="8305"/>
                  </a:lnTo>
                  <a:lnTo>
                    <a:pt x="435597" y="0"/>
                  </a:lnTo>
                  <a:close/>
                </a:path>
                <a:path w="451485" h="516889">
                  <a:moveTo>
                    <a:pt x="3962" y="152615"/>
                  </a:moveTo>
                  <a:lnTo>
                    <a:pt x="1955" y="161302"/>
                  </a:lnTo>
                  <a:lnTo>
                    <a:pt x="2006" y="161175"/>
                  </a:lnTo>
                  <a:lnTo>
                    <a:pt x="38968" y="161175"/>
                  </a:lnTo>
                  <a:lnTo>
                    <a:pt x="3962" y="152615"/>
                  </a:lnTo>
                  <a:close/>
                </a:path>
                <a:path w="451485" h="516889">
                  <a:moveTo>
                    <a:pt x="443357" y="4114"/>
                  </a:move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41"/>
            <p:cNvSpPr/>
            <p:nvPr/>
          </p:nvSpPr>
          <p:spPr>
            <a:xfrm>
              <a:off x="3436909" y="3575668"/>
              <a:ext cx="240665" cy="106680"/>
            </a:xfrm>
            <a:custGeom>
              <a:avLst/>
              <a:gdLst/>
              <a:ahLst/>
              <a:cxnLst/>
              <a:rect l="l" t="t" r="r" b="b"/>
              <a:pathLst>
                <a:path w="240664" h="106679">
                  <a:moveTo>
                    <a:pt x="5746" y="61168"/>
                  </a:moveTo>
                  <a:lnTo>
                    <a:pt x="0" y="100013"/>
                  </a:lnTo>
                  <a:lnTo>
                    <a:pt x="12333" y="104047"/>
                  </a:lnTo>
                  <a:lnTo>
                    <a:pt x="24129" y="106146"/>
                  </a:lnTo>
                  <a:lnTo>
                    <a:pt x="35460" y="106511"/>
                  </a:lnTo>
                  <a:lnTo>
                    <a:pt x="46395" y="105347"/>
                  </a:lnTo>
                  <a:lnTo>
                    <a:pt x="87606" y="89457"/>
                  </a:lnTo>
                  <a:lnTo>
                    <a:pt x="117850" y="71428"/>
                  </a:lnTo>
                  <a:lnTo>
                    <a:pt x="127790" y="65570"/>
                  </a:lnTo>
                  <a:lnTo>
                    <a:pt x="29395" y="65570"/>
                  </a:lnTo>
                  <a:lnTo>
                    <a:pt x="17823" y="64290"/>
                  </a:lnTo>
                  <a:lnTo>
                    <a:pt x="5746" y="61168"/>
                  </a:lnTo>
                  <a:close/>
                </a:path>
                <a:path w="240664" h="106679">
                  <a:moveTo>
                    <a:pt x="199142" y="0"/>
                  </a:moveTo>
                  <a:lnTo>
                    <a:pt x="154786" y="11119"/>
                  </a:lnTo>
                  <a:lnTo>
                    <a:pt x="102246" y="39996"/>
                  </a:lnTo>
                  <a:lnTo>
                    <a:pt x="92215" y="45929"/>
                  </a:lnTo>
                  <a:lnTo>
                    <a:pt x="51311" y="63415"/>
                  </a:lnTo>
                  <a:lnTo>
                    <a:pt x="29395" y="65570"/>
                  </a:lnTo>
                  <a:lnTo>
                    <a:pt x="127790" y="65570"/>
                  </a:lnTo>
                  <a:lnTo>
                    <a:pt x="181039" y="44195"/>
                  </a:lnTo>
                  <a:lnTo>
                    <a:pt x="239870" y="41411"/>
                  </a:lnTo>
                  <a:lnTo>
                    <a:pt x="240092" y="21701"/>
                  </a:lnTo>
                  <a:lnTo>
                    <a:pt x="237590" y="13825"/>
                  </a:lnTo>
                  <a:lnTo>
                    <a:pt x="232289" y="7389"/>
                  </a:lnTo>
                  <a:lnTo>
                    <a:pt x="224144" y="2723"/>
                  </a:lnTo>
                  <a:lnTo>
                    <a:pt x="213110" y="152"/>
                  </a:lnTo>
                  <a:lnTo>
                    <a:pt x="199142" y="0"/>
                  </a:lnTo>
                  <a:close/>
                </a:path>
                <a:path w="240664" h="106679">
                  <a:moveTo>
                    <a:pt x="239870" y="41411"/>
                  </a:moveTo>
                  <a:lnTo>
                    <a:pt x="211897" y="41411"/>
                  </a:lnTo>
                  <a:lnTo>
                    <a:pt x="222899" y="43510"/>
                  </a:lnTo>
                  <a:lnTo>
                    <a:pt x="231112" y="47545"/>
                  </a:lnTo>
                  <a:lnTo>
                    <a:pt x="236658" y="53218"/>
                  </a:lnTo>
                  <a:lnTo>
                    <a:pt x="239658" y="60236"/>
                  </a:lnTo>
                  <a:lnTo>
                    <a:pt x="239870" y="41411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42"/>
            <p:cNvSpPr/>
            <p:nvPr/>
          </p:nvSpPr>
          <p:spPr>
            <a:xfrm>
              <a:off x="3436909" y="3500115"/>
              <a:ext cx="240665" cy="106680"/>
            </a:xfrm>
            <a:custGeom>
              <a:avLst/>
              <a:gdLst/>
              <a:ahLst/>
              <a:cxnLst/>
              <a:rect l="l" t="t" r="r" b="b"/>
              <a:pathLst>
                <a:path w="240664" h="106679">
                  <a:moveTo>
                    <a:pt x="5772" y="61223"/>
                  </a:moveTo>
                  <a:lnTo>
                    <a:pt x="0" y="100010"/>
                  </a:lnTo>
                  <a:lnTo>
                    <a:pt x="12331" y="104048"/>
                  </a:lnTo>
                  <a:lnTo>
                    <a:pt x="24126" y="106150"/>
                  </a:lnTo>
                  <a:lnTo>
                    <a:pt x="35455" y="106520"/>
                  </a:lnTo>
                  <a:lnTo>
                    <a:pt x="46389" y="105359"/>
                  </a:lnTo>
                  <a:lnTo>
                    <a:pt x="87595" y="89478"/>
                  </a:lnTo>
                  <a:lnTo>
                    <a:pt x="117835" y="71450"/>
                  </a:lnTo>
                  <a:lnTo>
                    <a:pt x="127728" y="65617"/>
                  </a:lnTo>
                  <a:lnTo>
                    <a:pt x="29416" y="65617"/>
                  </a:lnTo>
                  <a:lnTo>
                    <a:pt x="17846" y="64341"/>
                  </a:lnTo>
                  <a:lnTo>
                    <a:pt x="5772" y="61223"/>
                  </a:lnTo>
                  <a:close/>
                </a:path>
                <a:path w="240664" h="106679">
                  <a:moveTo>
                    <a:pt x="199154" y="0"/>
                  </a:moveTo>
                  <a:lnTo>
                    <a:pt x="154787" y="11120"/>
                  </a:lnTo>
                  <a:lnTo>
                    <a:pt x="102255" y="40016"/>
                  </a:lnTo>
                  <a:lnTo>
                    <a:pt x="92225" y="45952"/>
                  </a:lnTo>
                  <a:lnTo>
                    <a:pt x="51327" y="63453"/>
                  </a:lnTo>
                  <a:lnTo>
                    <a:pt x="29416" y="65617"/>
                  </a:lnTo>
                  <a:lnTo>
                    <a:pt x="127728" y="65617"/>
                  </a:lnTo>
                  <a:lnTo>
                    <a:pt x="181018" y="44209"/>
                  </a:lnTo>
                  <a:lnTo>
                    <a:pt x="239869" y="41431"/>
                  </a:lnTo>
                  <a:lnTo>
                    <a:pt x="240087" y="21710"/>
                  </a:lnTo>
                  <a:lnTo>
                    <a:pt x="237591" y="13847"/>
                  </a:lnTo>
                  <a:lnTo>
                    <a:pt x="232291" y="7408"/>
                  </a:lnTo>
                  <a:lnTo>
                    <a:pt x="224148" y="2736"/>
                  </a:lnTo>
                  <a:lnTo>
                    <a:pt x="213118" y="158"/>
                  </a:lnTo>
                  <a:lnTo>
                    <a:pt x="199154" y="0"/>
                  </a:lnTo>
                  <a:close/>
                </a:path>
                <a:path w="240664" h="106679">
                  <a:moveTo>
                    <a:pt x="239869" y="41431"/>
                  </a:moveTo>
                  <a:lnTo>
                    <a:pt x="211882" y="41431"/>
                  </a:lnTo>
                  <a:lnTo>
                    <a:pt x="222886" y="43532"/>
                  </a:lnTo>
                  <a:lnTo>
                    <a:pt x="231102" y="47568"/>
                  </a:lnTo>
                  <a:lnTo>
                    <a:pt x="236650" y="53244"/>
                  </a:lnTo>
                  <a:lnTo>
                    <a:pt x="239654" y="60266"/>
                  </a:lnTo>
                  <a:lnTo>
                    <a:pt x="239869" y="41431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43"/>
            <p:cNvSpPr/>
            <p:nvPr/>
          </p:nvSpPr>
          <p:spPr>
            <a:xfrm>
              <a:off x="3436911" y="3420822"/>
              <a:ext cx="240665" cy="106680"/>
            </a:xfrm>
            <a:custGeom>
              <a:avLst/>
              <a:gdLst/>
              <a:ahLst/>
              <a:cxnLst/>
              <a:rect l="l" t="t" r="r" b="b"/>
              <a:pathLst>
                <a:path w="240664" h="106679">
                  <a:moveTo>
                    <a:pt x="0" y="59125"/>
                  </a:moveTo>
                  <a:lnTo>
                    <a:pt x="0" y="100006"/>
                  </a:lnTo>
                  <a:lnTo>
                    <a:pt x="12330" y="104046"/>
                  </a:lnTo>
                  <a:lnTo>
                    <a:pt x="24124" y="106150"/>
                  </a:lnTo>
                  <a:lnTo>
                    <a:pt x="35452" y="106521"/>
                  </a:lnTo>
                  <a:lnTo>
                    <a:pt x="46384" y="105362"/>
                  </a:lnTo>
                  <a:lnTo>
                    <a:pt x="87587" y="89482"/>
                  </a:lnTo>
                  <a:lnTo>
                    <a:pt x="117823" y="71451"/>
                  </a:lnTo>
                  <a:lnTo>
                    <a:pt x="127711" y="65619"/>
                  </a:lnTo>
                  <a:lnTo>
                    <a:pt x="29988" y="65619"/>
                  </a:lnTo>
                  <a:lnTo>
                    <a:pt x="19266" y="64590"/>
                  </a:lnTo>
                  <a:lnTo>
                    <a:pt x="8155" y="61996"/>
                  </a:lnTo>
                  <a:lnTo>
                    <a:pt x="0" y="59125"/>
                  </a:lnTo>
                  <a:close/>
                </a:path>
                <a:path w="240664" h="106679">
                  <a:moveTo>
                    <a:pt x="199168" y="0"/>
                  </a:moveTo>
                  <a:lnTo>
                    <a:pt x="156242" y="12380"/>
                  </a:lnTo>
                  <a:lnTo>
                    <a:pt x="121638" y="30061"/>
                  </a:lnTo>
                  <a:lnTo>
                    <a:pt x="100591" y="42039"/>
                  </a:lnTo>
                  <a:lnTo>
                    <a:pt x="90444" y="47620"/>
                  </a:lnTo>
                  <a:lnTo>
                    <a:pt x="50571" y="63603"/>
                  </a:lnTo>
                  <a:lnTo>
                    <a:pt x="29988" y="65619"/>
                  </a:lnTo>
                  <a:lnTo>
                    <a:pt x="127711" y="65619"/>
                  </a:lnTo>
                  <a:lnTo>
                    <a:pt x="181003" y="44199"/>
                  </a:lnTo>
                  <a:lnTo>
                    <a:pt x="239861" y="41419"/>
                  </a:lnTo>
                  <a:lnTo>
                    <a:pt x="240080" y="21723"/>
                  </a:lnTo>
                  <a:lnTo>
                    <a:pt x="237583" y="13844"/>
                  </a:lnTo>
                  <a:lnTo>
                    <a:pt x="232289" y="7405"/>
                  </a:lnTo>
                  <a:lnTo>
                    <a:pt x="224151" y="2733"/>
                  </a:lnTo>
                  <a:lnTo>
                    <a:pt x="213126" y="155"/>
                  </a:lnTo>
                  <a:lnTo>
                    <a:pt x="199168" y="0"/>
                  </a:lnTo>
                  <a:close/>
                </a:path>
                <a:path w="240664" h="106679">
                  <a:moveTo>
                    <a:pt x="239861" y="41419"/>
                  </a:moveTo>
                  <a:lnTo>
                    <a:pt x="211871" y="41419"/>
                  </a:lnTo>
                  <a:lnTo>
                    <a:pt x="222877" y="43519"/>
                  </a:lnTo>
                  <a:lnTo>
                    <a:pt x="231094" y="47552"/>
                  </a:lnTo>
                  <a:lnTo>
                    <a:pt x="236645" y="53224"/>
                  </a:lnTo>
                  <a:lnTo>
                    <a:pt x="239652" y="60239"/>
                  </a:lnTo>
                  <a:lnTo>
                    <a:pt x="239861" y="4141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664475" y="4344346"/>
            <a:ext cx="570865" cy="457023"/>
            <a:chOff x="1643837" y="3527970"/>
            <a:chExt cx="570865" cy="457023"/>
          </a:xfrm>
        </p:grpSpPr>
        <p:sp>
          <p:nvSpPr>
            <p:cNvPr id="67" name="object 44"/>
            <p:cNvSpPr/>
            <p:nvPr/>
          </p:nvSpPr>
          <p:spPr>
            <a:xfrm>
              <a:off x="1643837" y="3527970"/>
              <a:ext cx="570865" cy="386080"/>
            </a:xfrm>
            <a:custGeom>
              <a:avLst/>
              <a:gdLst/>
              <a:ahLst/>
              <a:cxnLst/>
              <a:rect l="l" t="t" r="r" b="b"/>
              <a:pathLst>
                <a:path w="570864" h="386079">
                  <a:moveTo>
                    <a:pt x="528650" y="115113"/>
                  </a:moveTo>
                  <a:lnTo>
                    <a:pt x="34289" y="115113"/>
                  </a:lnTo>
                  <a:lnTo>
                    <a:pt x="34289" y="139319"/>
                  </a:lnTo>
                  <a:lnTo>
                    <a:pt x="528650" y="139319"/>
                  </a:lnTo>
                  <a:lnTo>
                    <a:pt x="528650" y="115113"/>
                  </a:lnTo>
                  <a:close/>
                </a:path>
                <a:path w="570864" h="386079">
                  <a:moveTo>
                    <a:pt x="441604" y="244717"/>
                  </a:moveTo>
                  <a:lnTo>
                    <a:pt x="401514" y="257140"/>
                  </a:lnTo>
                  <a:lnTo>
                    <a:pt x="375862" y="289054"/>
                  </a:lnTo>
                  <a:lnTo>
                    <a:pt x="371907" y="302617"/>
                  </a:lnTo>
                  <a:lnTo>
                    <a:pt x="372755" y="319772"/>
                  </a:lnTo>
                  <a:lnTo>
                    <a:pt x="388625" y="360473"/>
                  </a:lnTo>
                  <a:lnTo>
                    <a:pt x="419599" y="382943"/>
                  </a:lnTo>
                  <a:lnTo>
                    <a:pt x="432200" y="385900"/>
                  </a:lnTo>
                  <a:lnTo>
                    <a:pt x="448677" y="384805"/>
                  </a:lnTo>
                  <a:lnTo>
                    <a:pt x="488167" y="367736"/>
                  </a:lnTo>
                  <a:lnTo>
                    <a:pt x="507850" y="339713"/>
                  </a:lnTo>
                  <a:lnTo>
                    <a:pt x="435881" y="339713"/>
                  </a:lnTo>
                  <a:lnTo>
                    <a:pt x="426265" y="334109"/>
                  </a:lnTo>
                  <a:lnTo>
                    <a:pt x="420191" y="322667"/>
                  </a:lnTo>
                  <a:lnTo>
                    <a:pt x="419167" y="305112"/>
                  </a:lnTo>
                  <a:lnTo>
                    <a:pt x="428148" y="294827"/>
                  </a:lnTo>
                  <a:lnTo>
                    <a:pt x="441604" y="290856"/>
                  </a:lnTo>
                  <a:lnTo>
                    <a:pt x="506742" y="290856"/>
                  </a:lnTo>
                  <a:lnTo>
                    <a:pt x="501032" y="278772"/>
                  </a:lnTo>
                  <a:lnTo>
                    <a:pt x="471660" y="251536"/>
                  </a:lnTo>
                  <a:lnTo>
                    <a:pt x="445443" y="244819"/>
                  </a:lnTo>
                  <a:lnTo>
                    <a:pt x="441604" y="244717"/>
                  </a:lnTo>
                  <a:close/>
                </a:path>
                <a:path w="570864" h="386079">
                  <a:moveTo>
                    <a:pt x="137401" y="244717"/>
                  </a:moveTo>
                  <a:lnTo>
                    <a:pt x="97315" y="257140"/>
                  </a:lnTo>
                  <a:lnTo>
                    <a:pt x="71642" y="289054"/>
                  </a:lnTo>
                  <a:lnTo>
                    <a:pt x="67678" y="302617"/>
                  </a:lnTo>
                  <a:lnTo>
                    <a:pt x="68535" y="319772"/>
                  </a:lnTo>
                  <a:lnTo>
                    <a:pt x="84422" y="360473"/>
                  </a:lnTo>
                  <a:lnTo>
                    <a:pt x="115415" y="382943"/>
                  </a:lnTo>
                  <a:lnTo>
                    <a:pt x="127971" y="385896"/>
                  </a:lnTo>
                  <a:lnTo>
                    <a:pt x="144449" y="384805"/>
                  </a:lnTo>
                  <a:lnTo>
                    <a:pt x="183978" y="367736"/>
                  </a:lnTo>
                  <a:lnTo>
                    <a:pt x="203673" y="339713"/>
                  </a:lnTo>
                  <a:lnTo>
                    <a:pt x="131678" y="339713"/>
                  </a:lnTo>
                  <a:lnTo>
                    <a:pt x="122062" y="334109"/>
                  </a:lnTo>
                  <a:lnTo>
                    <a:pt x="115988" y="322667"/>
                  </a:lnTo>
                  <a:lnTo>
                    <a:pt x="114964" y="305112"/>
                  </a:lnTo>
                  <a:lnTo>
                    <a:pt x="123945" y="294827"/>
                  </a:lnTo>
                  <a:lnTo>
                    <a:pt x="137401" y="290856"/>
                  </a:lnTo>
                  <a:lnTo>
                    <a:pt x="202552" y="290856"/>
                  </a:lnTo>
                  <a:lnTo>
                    <a:pt x="196842" y="278772"/>
                  </a:lnTo>
                  <a:lnTo>
                    <a:pt x="167459" y="251536"/>
                  </a:lnTo>
                  <a:lnTo>
                    <a:pt x="141296" y="244822"/>
                  </a:lnTo>
                  <a:lnTo>
                    <a:pt x="137401" y="244717"/>
                  </a:lnTo>
                  <a:close/>
                </a:path>
                <a:path w="570864" h="386079">
                  <a:moveTo>
                    <a:pt x="202552" y="290856"/>
                  </a:moveTo>
                  <a:lnTo>
                    <a:pt x="137401" y="290856"/>
                  </a:lnTo>
                  <a:lnTo>
                    <a:pt x="148789" y="293671"/>
                  </a:lnTo>
                  <a:lnTo>
                    <a:pt x="158452" y="303051"/>
                  </a:lnTo>
                  <a:lnTo>
                    <a:pt x="162122" y="317312"/>
                  </a:lnTo>
                  <a:lnTo>
                    <a:pt x="157977" y="328995"/>
                  </a:lnTo>
                  <a:lnTo>
                    <a:pt x="147649" y="337066"/>
                  </a:lnTo>
                  <a:lnTo>
                    <a:pt x="131678" y="339713"/>
                  </a:lnTo>
                  <a:lnTo>
                    <a:pt x="203673" y="339713"/>
                  </a:lnTo>
                  <a:lnTo>
                    <a:pt x="205513" y="335163"/>
                  </a:lnTo>
                  <a:lnTo>
                    <a:pt x="208000" y="322015"/>
                  </a:lnTo>
                  <a:lnTo>
                    <a:pt x="206739" y="306140"/>
                  </a:lnTo>
                  <a:lnTo>
                    <a:pt x="202933" y="291662"/>
                  </a:lnTo>
                  <a:lnTo>
                    <a:pt x="202552" y="290856"/>
                  </a:lnTo>
                  <a:close/>
                </a:path>
                <a:path w="570864" h="386079">
                  <a:moveTo>
                    <a:pt x="506742" y="290856"/>
                  </a:moveTo>
                  <a:lnTo>
                    <a:pt x="441604" y="290856"/>
                  </a:lnTo>
                  <a:lnTo>
                    <a:pt x="452981" y="293671"/>
                  </a:lnTo>
                  <a:lnTo>
                    <a:pt x="462649" y="303051"/>
                  </a:lnTo>
                  <a:lnTo>
                    <a:pt x="466325" y="317312"/>
                  </a:lnTo>
                  <a:lnTo>
                    <a:pt x="462174" y="328995"/>
                  </a:lnTo>
                  <a:lnTo>
                    <a:pt x="451841" y="337066"/>
                  </a:lnTo>
                  <a:lnTo>
                    <a:pt x="435881" y="339713"/>
                  </a:lnTo>
                  <a:lnTo>
                    <a:pt x="507850" y="339713"/>
                  </a:lnTo>
                  <a:lnTo>
                    <a:pt x="509694" y="335163"/>
                  </a:lnTo>
                  <a:lnTo>
                    <a:pt x="512185" y="322015"/>
                  </a:lnTo>
                  <a:lnTo>
                    <a:pt x="510927" y="306140"/>
                  </a:lnTo>
                  <a:lnTo>
                    <a:pt x="507123" y="291662"/>
                  </a:lnTo>
                  <a:lnTo>
                    <a:pt x="506742" y="290856"/>
                  </a:lnTo>
                  <a:close/>
                </a:path>
                <a:path w="570864" h="386079">
                  <a:moveTo>
                    <a:pt x="431854" y="234148"/>
                  </a:moveTo>
                  <a:lnTo>
                    <a:pt x="149689" y="234148"/>
                  </a:lnTo>
                  <a:lnTo>
                    <a:pt x="163435" y="237441"/>
                  </a:lnTo>
                  <a:lnTo>
                    <a:pt x="176181" y="242930"/>
                  </a:lnTo>
                  <a:lnTo>
                    <a:pt x="206259" y="270412"/>
                  </a:lnTo>
                  <a:lnTo>
                    <a:pt x="219582" y="309880"/>
                  </a:lnTo>
                  <a:lnTo>
                    <a:pt x="361266" y="297149"/>
                  </a:lnTo>
                  <a:lnTo>
                    <a:pt x="380134" y="260851"/>
                  </a:lnTo>
                  <a:lnTo>
                    <a:pt x="414138" y="238080"/>
                  </a:lnTo>
                  <a:lnTo>
                    <a:pt x="427922" y="234483"/>
                  </a:lnTo>
                  <a:lnTo>
                    <a:pt x="431854" y="234148"/>
                  </a:lnTo>
                  <a:close/>
                </a:path>
                <a:path w="570864" h="386079">
                  <a:moveTo>
                    <a:pt x="503936" y="210173"/>
                  </a:moveTo>
                  <a:lnTo>
                    <a:pt x="66649" y="210173"/>
                  </a:lnTo>
                  <a:lnTo>
                    <a:pt x="76764" y="259884"/>
                  </a:lnTo>
                  <a:lnTo>
                    <a:pt x="84983" y="252233"/>
                  </a:lnTo>
                  <a:lnTo>
                    <a:pt x="94593" y="245748"/>
                  </a:lnTo>
                  <a:lnTo>
                    <a:pt x="105731" y="240563"/>
                  </a:lnTo>
                  <a:lnTo>
                    <a:pt x="118534" y="236812"/>
                  </a:lnTo>
                  <a:lnTo>
                    <a:pt x="133141" y="234630"/>
                  </a:lnTo>
                  <a:lnTo>
                    <a:pt x="149689" y="234148"/>
                  </a:lnTo>
                  <a:lnTo>
                    <a:pt x="431854" y="234148"/>
                  </a:lnTo>
                  <a:lnTo>
                    <a:pt x="442513" y="233241"/>
                  </a:lnTo>
                  <a:lnTo>
                    <a:pt x="502452" y="233241"/>
                  </a:lnTo>
                  <a:lnTo>
                    <a:pt x="503936" y="210173"/>
                  </a:lnTo>
                  <a:close/>
                </a:path>
                <a:path w="570864" h="386079">
                  <a:moveTo>
                    <a:pt x="502452" y="233241"/>
                  </a:moveTo>
                  <a:lnTo>
                    <a:pt x="442513" y="233241"/>
                  </a:lnTo>
                  <a:lnTo>
                    <a:pt x="455965" y="234485"/>
                  </a:lnTo>
                  <a:lnTo>
                    <a:pt x="468678" y="237792"/>
                  </a:lnTo>
                  <a:lnTo>
                    <a:pt x="480514" y="242992"/>
                  </a:lnTo>
                  <a:lnTo>
                    <a:pt x="491290" y="249906"/>
                  </a:lnTo>
                  <a:lnTo>
                    <a:pt x="500837" y="258357"/>
                  </a:lnTo>
                  <a:lnTo>
                    <a:pt x="502452" y="233241"/>
                  </a:lnTo>
                  <a:close/>
                </a:path>
                <a:path w="570864" h="386079">
                  <a:moveTo>
                    <a:pt x="570433" y="181369"/>
                  </a:moveTo>
                  <a:lnTo>
                    <a:pt x="0" y="181369"/>
                  </a:lnTo>
                  <a:lnTo>
                    <a:pt x="0" y="210173"/>
                  </a:lnTo>
                  <a:lnTo>
                    <a:pt x="570433" y="210173"/>
                  </a:lnTo>
                  <a:lnTo>
                    <a:pt x="570433" y="181369"/>
                  </a:lnTo>
                  <a:close/>
                </a:path>
                <a:path w="570864" h="386079">
                  <a:moveTo>
                    <a:pt x="507606" y="153162"/>
                  </a:moveTo>
                  <a:lnTo>
                    <a:pt x="60807" y="153162"/>
                  </a:lnTo>
                  <a:lnTo>
                    <a:pt x="63703" y="181369"/>
                  </a:lnTo>
                  <a:lnTo>
                    <a:pt x="505777" y="181369"/>
                  </a:lnTo>
                  <a:lnTo>
                    <a:pt x="507606" y="153162"/>
                  </a:lnTo>
                  <a:close/>
                </a:path>
                <a:path w="570864" h="386079">
                  <a:moveTo>
                    <a:pt x="156476" y="43409"/>
                  </a:moveTo>
                  <a:lnTo>
                    <a:pt x="148983" y="43409"/>
                  </a:lnTo>
                  <a:lnTo>
                    <a:pt x="135482" y="45135"/>
                  </a:lnTo>
                  <a:lnTo>
                    <a:pt x="103059" y="69600"/>
                  </a:lnTo>
                  <a:lnTo>
                    <a:pt x="95631" y="96762"/>
                  </a:lnTo>
                  <a:lnTo>
                    <a:pt x="95631" y="99022"/>
                  </a:lnTo>
                  <a:lnTo>
                    <a:pt x="95770" y="101245"/>
                  </a:lnTo>
                  <a:lnTo>
                    <a:pt x="96050" y="103429"/>
                  </a:lnTo>
                  <a:lnTo>
                    <a:pt x="480565" y="102237"/>
                  </a:lnTo>
                  <a:lnTo>
                    <a:pt x="479715" y="95797"/>
                  </a:lnTo>
                  <a:lnTo>
                    <a:pt x="128447" y="95797"/>
                  </a:lnTo>
                  <a:lnTo>
                    <a:pt x="116586" y="89015"/>
                  </a:lnTo>
                  <a:lnTo>
                    <a:pt x="122483" y="80579"/>
                  </a:lnTo>
                  <a:lnTo>
                    <a:pt x="131847" y="72485"/>
                  </a:lnTo>
                  <a:lnTo>
                    <a:pt x="144618" y="66836"/>
                  </a:lnTo>
                  <a:lnTo>
                    <a:pt x="156483" y="65691"/>
                  </a:lnTo>
                  <a:lnTo>
                    <a:pt x="170697" y="65691"/>
                  </a:lnTo>
                  <a:lnTo>
                    <a:pt x="176428" y="54992"/>
                  </a:lnTo>
                  <a:lnTo>
                    <a:pt x="182769" y="47740"/>
                  </a:lnTo>
                  <a:lnTo>
                    <a:pt x="170040" y="47740"/>
                  </a:lnTo>
                  <a:lnTo>
                    <a:pt x="163563" y="44971"/>
                  </a:lnTo>
                  <a:lnTo>
                    <a:pt x="156476" y="43409"/>
                  </a:lnTo>
                  <a:close/>
                </a:path>
                <a:path w="570864" h="386079">
                  <a:moveTo>
                    <a:pt x="155672" y="79945"/>
                  </a:moveTo>
                  <a:lnTo>
                    <a:pt x="144894" y="80912"/>
                  </a:lnTo>
                  <a:lnTo>
                    <a:pt x="138239" y="82995"/>
                  </a:lnTo>
                  <a:lnTo>
                    <a:pt x="132854" y="88126"/>
                  </a:lnTo>
                  <a:lnTo>
                    <a:pt x="128447" y="95797"/>
                  </a:lnTo>
                  <a:lnTo>
                    <a:pt x="479715" y="95797"/>
                  </a:lnTo>
                  <a:lnTo>
                    <a:pt x="478778" y="88702"/>
                  </a:lnTo>
                  <a:lnTo>
                    <a:pt x="478261" y="87211"/>
                  </a:lnTo>
                  <a:lnTo>
                    <a:pt x="177761" y="87211"/>
                  </a:lnTo>
                  <a:lnTo>
                    <a:pt x="168929" y="83447"/>
                  </a:lnTo>
                  <a:lnTo>
                    <a:pt x="155672" y="79945"/>
                  </a:lnTo>
                  <a:close/>
                </a:path>
                <a:path w="570864" h="386079">
                  <a:moveTo>
                    <a:pt x="213853" y="46088"/>
                  </a:moveTo>
                  <a:lnTo>
                    <a:pt x="179994" y="79945"/>
                  </a:lnTo>
                  <a:lnTo>
                    <a:pt x="177761" y="87211"/>
                  </a:lnTo>
                  <a:lnTo>
                    <a:pt x="478261" y="87211"/>
                  </a:lnTo>
                  <a:lnTo>
                    <a:pt x="457741" y="54217"/>
                  </a:lnTo>
                  <a:lnTo>
                    <a:pt x="251180" y="54217"/>
                  </a:lnTo>
                  <a:lnTo>
                    <a:pt x="238435" y="49439"/>
                  </a:lnTo>
                  <a:lnTo>
                    <a:pt x="225690" y="46444"/>
                  </a:lnTo>
                  <a:lnTo>
                    <a:pt x="213853" y="46088"/>
                  </a:lnTo>
                  <a:close/>
                </a:path>
                <a:path w="570864" h="386079">
                  <a:moveTo>
                    <a:pt x="170697" y="65691"/>
                  </a:moveTo>
                  <a:lnTo>
                    <a:pt x="156483" y="65691"/>
                  </a:lnTo>
                  <a:lnTo>
                    <a:pt x="170503" y="66053"/>
                  </a:lnTo>
                  <a:lnTo>
                    <a:pt x="170697" y="65691"/>
                  </a:lnTo>
                  <a:close/>
                </a:path>
                <a:path w="570864" h="386079">
                  <a:moveTo>
                    <a:pt x="274446" y="36284"/>
                  </a:moveTo>
                  <a:lnTo>
                    <a:pt x="263956" y="38418"/>
                  </a:lnTo>
                  <a:lnTo>
                    <a:pt x="259041" y="42241"/>
                  </a:lnTo>
                  <a:lnTo>
                    <a:pt x="254673" y="48857"/>
                  </a:lnTo>
                  <a:lnTo>
                    <a:pt x="251180" y="54217"/>
                  </a:lnTo>
                  <a:lnTo>
                    <a:pt x="457741" y="54217"/>
                  </a:lnTo>
                  <a:lnTo>
                    <a:pt x="447613" y="46766"/>
                  </a:lnTo>
                  <a:lnTo>
                    <a:pt x="438766" y="42584"/>
                  </a:lnTo>
                  <a:lnTo>
                    <a:pt x="287820" y="42584"/>
                  </a:lnTo>
                  <a:lnTo>
                    <a:pt x="280492" y="37897"/>
                  </a:lnTo>
                  <a:lnTo>
                    <a:pt x="274446" y="36284"/>
                  </a:lnTo>
                  <a:close/>
                </a:path>
                <a:path w="570864" h="386079">
                  <a:moveTo>
                    <a:pt x="230128" y="0"/>
                  </a:moveTo>
                  <a:lnTo>
                    <a:pt x="193156" y="15591"/>
                  </a:lnTo>
                  <a:lnTo>
                    <a:pt x="170040" y="47740"/>
                  </a:lnTo>
                  <a:lnTo>
                    <a:pt x="182769" y="47740"/>
                  </a:lnTo>
                  <a:lnTo>
                    <a:pt x="184375" y="45906"/>
                  </a:lnTo>
                  <a:lnTo>
                    <a:pt x="194997" y="38574"/>
                  </a:lnTo>
                  <a:lnTo>
                    <a:pt x="209002" y="32676"/>
                  </a:lnTo>
                  <a:lnTo>
                    <a:pt x="220682" y="31884"/>
                  </a:lnTo>
                  <a:lnTo>
                    <a:pt x="252173" y="31884"/>
                  </a:lnTo>
                  <a:lnTo>
                    <a:pt x="257296" y="27769"/>
                  </a:lnTo>
                  <a:lnTo>
                    <a:pt x="270487" y="23442"/>
                  </a:lnTo>
                  <a:lnTo>
                    <a:pt x="369636" y="23442"/>
                  </a:lnTo>
                  <a:lnTo>
                    <a:pt x="359282" y="16012"/>
                  </a:lnTo>
                  <a:lnTo>
                    <a:pt x="351636" y="12488"/>
                  </a:lnTo>
                  <a:lnTo>
                    <a:pt x="280807" y="12488"/>
                  </a:lnTo>
                  <a:lnTo>
                    <a:pt x="271098" y="7010"/>
                  </a:lnTo>
                  <a:lnTo>
                    <a:pt x="259685" y="2992"/>
                  </a:lnTo>
                  <a:lnTo>
                    <a:pt x="246163" y="599"/>
                  </a:lnTo>
                  <a:lnTo>
                    <a:pt x="230128" y="0"/>
                  </a:lnTo>
                  <a:close/>
                </a:path>
                <a:path w="570864" h="386079">
                  <a:moveTo>
                    <a:pt x="369636" y="23442"/>
                  </a:moveTo>
                  <a:lnTo>
                    <a:pt x="270487" y="23442"/>
                  </a:lnTo>
                  <a:lnTo>
                    <a:pt x="282275" y="24876"/>
                  </a:lnTo>
                  <a:lnTo>
                    <a:pt x="294513" y="30658"/>
                  </a:lnTo>
                  <a:lnTo>
                    <a:pt x="295249" y="31128"/>
                  </a:lnTo>
                  <a:lnTo>
                    <a:pt x="287820" y="42584"/>
                  </a:lnTo>
                  <a:lnTo>
                    <a:pt x="438766" y="42584"/>
                  </a:lnTo>
                  <a:lnTo>
                    <a:pt x="434701" y="40662"/>
                  </a:lnTo>
                  <a:lnTo>
                    <a:pt x="420095" y="36842"/>
                  </a:lnTo>
                  <a:lnTo>
                    <a:pt x="403972" y="35572"/>
                  </a:lnTo>
                  <a:lnTo>
                    <a:pt x="392249" y="35487"/>
                  </a:lnTo>
                  <a:lnTo>
                    <a:pt x="378109" y="32348"/>
                  </a:lnTo>
                  <a:lnTo>
                    <a:pt x="369636" y="23442"/>
                  </a:lnTo>
                  <a:close/>
                </a:path>
                <a:path w="570864" h="386079">
                  <a:moveTo>
                    <a:pt x="252173" y="31884"/>
                  </a:moveTo>
                  <a:lnTo>
                    <a:pt x="220682" y="31884"/>
                  </a:lnTo>
                  <a:lnTo>
                    <a:pt x="233582" y="32902"/>
                  </a:lnTo>
                  <a:lnTo>
                    <a:pt x="247833" y="35371"/>
                  </a:lnTo>
                  <a:lnTo>
                    <a:pt x="252173" y="31884"/>
                  </a:lnTo>
                  <a:close/>
                </a:path>
                <a:path w="570864" h="386079">
                  <a:moveTo>
                    <a:pt x="318677" y="5922"/>
                  </a:moveTo>
                  <a:lnTo>
                    <a:pt x="306742" y="7444"/>
                  </a:lnTo>
                  <a:lnTo>
                    <a:pt x="280807" y="12488"/>
                  </a:lnTo>
                  <a:lnTo>
                    <a:pt x="351636" y="12488"/>
                  </a:lnTo>
                  <a:lnTo>
                    <a:pt x="347322" y="10500"/>
                  </a:lnTo>
                  <a:lnTo>
                    <a:pt x="333763" y="7061"/>
                  </a:lnTo>
                  <a:lnTo>
                    <a:pt x="318677" y="5922"/>
                  </a:lnTo>
                  <a:close/>
                </a:path>
              </a:pathLst>
            </a:custGeom>
            <a:solidFill>
              <a:srgbClr val="FBB0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45"/>
            <p:cNvSpPr/>
            <p:nvPr/>
          </p:nvSpPr>
          <p:spPr>
            <a:xfrm>
              <a:off x="1643837" y="3922128"/>
              <a:ext cx="570865" cy="62865"/>
            </a:xfrm>
            <a:custGeom>
              <a:avLst/>
              <a:gdLst/>
              <a:ahLst/>
              <a:cxnLst/>
              <a:rect l="l" t="t" r="r" b="b"/>
              <a:pathLst>
                <a:path w="570864" h="62864">
                  <a:moveTo>
                    <a:pt x="570433" y="62636"/>
                  </a:moveTo>
                  <a:lnTo>
                    <a:pt x="0" y="62636"/>
                  </a:lnTo>
                  <a:lnTo>
                    <a:pt x="0" y="0"/>
                  </a:lnTo>
                  <a:lnTo>
                    <a:pt x="570433" y="0"/>
                  </a:lnTo>
                  <a:lnTo>
                    <a:pt x="570433" y="62636"/>
                  </a:lnTo>
                  <a:close/>
                </a:path>
              </a:pathLst>
            </a:custGeom>
            <a:solidFill>
              <a:srgbClr val="FBB0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25879" y="4160452"/>
            <a:ext cx="273685" cy="641058"/>
            <a:chOff x="2505241" y="3344076"/>
            <a:chExt cx="273685" cy="641058"/>
          </a:xfrm>
        </p:grpSpPr>
        <p:sp>
          <p:nvSpPr>
            <p:cNvPr id="70" name="object 46"/>
            <p:cNvSpPr/>
            <p:nvPr/>
          </p:nvSpPr>
          <p:spPr>
            <a:xfrm>
              <a:off x="2564952" y="3344076"/>
              <a:ext cx="156845" cy="231140"/>
            </a:xfrm>
            <a:custGeom>
              <a:avLst/>
              <a:gdLst/>
              <a:ahLst/>
              <a:cxnLst/>
              <a:rect l="l" t="t" r="r" b="b"/>
              <a:pathLst>
                <a:path w="156844" h="231139">
                  <a:moveTo>
                    <a:pt x="141575" y="102858"/>
                  </a:moveTo>
                  <a:lnTo>
                    <a:pt x="65306" y="102858"/>
                  </a:lnTo>
                  <a:lnTo>
                    <a:pt x="80284" y="121326"/>
                  </a:lnTo>
                  <a:lnTo>
                    <a:pt x="89242" y="131824"/>
                  </a:lnTo>
                  <a:lnTo>
                    <a:pt x="99012" y="142513"/>
                  </a:lnTo>
                  <a:lnTo>
                    <a:pt x="107217" y="152681"/>
                  </a:lnTo>
                  <a:lnTo>
                    <a:pt x="113026" y="163289"/>
                  </a:lnTo>
                  <a:lnTo>
                    <a:pt x="115605" y="175299"/>
                  </a:lnTo>
                  <a:lnTo>
                    <a:pt x="114681" y="188972"/>
                  </a:lnTo>
                  <a:lnTo>
                    <a:pt x="110507" y="201328"/>
                  </a:lnTo>
                  <a:lnTo>
                    <a:pt x="102729" y="211504"/>
                  </a:lnTo>
                  <a:lnTo>
                    <a:pt x="91749" y="221093"/>
                  </a:lnTo>
                  <a:lnTo>
                    <a:pt x="90916" y="228532"/>
                  </a:lnTo>
                  <a:lnTo>
                    <a:pt x="133302" y="210234"/>
                  </a:lnTo>
                  <a:lnTo>
                    <a:pt x="152763" y="175963"/>
                  </a:lnTo>
                  <a:lnTo>
                    <a:pt x="156546" y="148512"/>
                  </a:lnTo>
                  <a:lnTo>
                    <a:pt x="155325" y="134450"/>
                  </a:lnTo>
                  <a:lnTo>
                    <a:pt x="151900" y="121976"/>
                  </a:lnTo>
                  <a:lnTo>
                    <a:pt x="146632" y="110699"/>
                  </a:lnTo>
                  <a:lnTo>
                    <a:pt x="141575" y="102858"/>
                  </a:lnTo>
                  <a:close/>
                </a:path>
                <a:path w="156844" h="231139">
                  <a:moveTo>
                    <a:pt x="94819" y="0"/>
                  </a:moveTo>
                  <a:lnTo>
                    <a:pt x="56244" y="30580"/>
                  </a:lnTo>
                  <a:lnTo>
                    <a:pt x="30039" y="62799"/>
                  </a:lnTo>
                  <a:lnTo>
                    <a:pt x="10110" y="99436"/>
                  </a:lnTo>
                  <a:lnTo>
                    <a:pt x="0" y="137310"/>
                  </a:lnTo>
                  <a:lnTo>
                    <a:pt x="513" y="153448"/>
                  </a:lnTo>
                  <a:lnTo>
                    <a:pt x="11075" y="193868"/>
                  </a:lnTo>
                  <a:lnTo>
                    <a:pt x="46814" y="227168"/>
                  </a:lnTo>
                  <a:lnTo>
                    <a:pt x="48280" y="227774"/>
                  </a:lnTo>
                  <a:lnTo>
                    <a:pt x="57217" y="226376"/>
                  </a:lnTo>
                  <a:lnTo>
                    <a:pt x="57997" y="218560"/>
                  </a:lnTo>
                  <a:lnTo>
                    <a:pt x="48217" y="210887"/>
                  </a:lnTo>
                  <a:lnTo>
                    <a:pt x="41208" y="202213"/>
                  </a:lnTo>
                  <a:lnTo>
                    <a:pt x="36705" y="192731"/>
                  </a:lnTo>
                  <a:lnTo>
                    <a:pt x="34444" y="182634"/>
                  </a:lnTo>
                  <a:lnTo>
                    <a:pt x="34160" y="172114"/>
                  </a:lnTo>
                  <a:lnTo>
                    <a:pt x="35589" y="161365"/>
                  </a:lnTo>
                  <a:lnTo>
                    <a:pt x="53137" y="119934"/>
                  </a:lnTo>
                  <a:lnTo>
                    <a:pt x="65306" y="102858"/>
                  </a:lnTo>
                  <a:lnTo>
                    <a:pt x="141575" y="102858"/>
                  </a:lnTo>
                  <a:lnTo>
                    <a:pt x="139879" y="100227"/>
                  </a:lnTo>
                  <a:lnTo>
                    <a:pt x="132001" y="90171"/>
                  </a:lnTo>
                  <a:lnTo>
                    <a:pt x="123357" y="80138"/>
                  </a:lnTo>
                  <a:lnTo>
                    <a:pt x="112536" y="67195"/>
                  </a:lnTo>
                  <a:lnTo>
                    <a:pt x="93793" y="25430"/>
                  </a:lnTo>
                  <a:lnTo>
                    <a:pt x="93745" y="13129"/>
                  </a:lnTo>
                  <a:lnTo>
                    <a:pt x="94819" y="0"/>
                  </a:lnTo>
                  <a:close/>
                </a:path>
              </a:pathLst>
            </a:custGeom>
            <a:solidFill>
              <a:srgbClr val="4395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47"/>
            <p:cNvSpPr/>
            <p:nvPr/>
          </p:nvSpPr>
          <p:spPr>
            <a:xfrm>
              <a:off x="2505241" y="3607944"/>
              <a:ext cx="273685" cy="377190"/>
            </a:xfrm>
            <a:custGeom>
              <a:avLst/>
              <a:gdLst/>
              <a:ahLst/>
              <a:cxnLst/>
              <a:rect l="l" t="t" r="r" b="b"/>
              <a:pathLst>
                <a:path w="273685" h="377189">
                  <a:moveTo>
                    <a:pt x="273519" y="314197"/>
                  </a:moveTo>
                  <a:lnTo>
                    <a:pt x="0" y="314197"/>
                  </a:lnTo>
                  <a:lnTo>
                    <a:pt x="0" y="376834"/>
                  </a:lnTo>
                  <a:lnTo>
                    <a:pt x="273519" y="376834"/>
                  </a:lnTo>
                  <a:lnTo>
                    <a:pt x="273519" y="314197"/>
                  </a:lnTo>
                  <a:close/>
                </a:path>
                <a:path w="273685" h="377189">
                  <a:moveTo>
                    <a:pt x="98958" y="56768"/>
                  </a:moveTo>
                  <a:lnTo>
                    <a:pt x="78727" y="56768"/>
                  </a:lnTo>
                  <a:lnTo>
                    <a:pt x="48539" y="314197"/>
                  </a:lnTo>
                  <a:lnTo>
                    <a:pt x="74066" y="314197"/>
                  </a:lnTo>
                  <a:lnTo>
                    <a:pt x="97049" y="290131"/>
                  </a:lnTo>
                  <a:lnTo>
                    <a:pt x="76174" y="290131"/>
                  </a:lnTo>
                  <a:lnTo>
                    <a:pt x="85737" y="192277"/>
                  </a:lnTo>
                  <a:lnTo>
                    <a:pt x="106617" y="192277"/>
                  </a:lnTo>
                  <a:lnTo>
                    <a:pt x="87706" y="172465"/>
                  </a:lnTo>
                  <a:lnTo>
                    <a:pt x="110945" y="148107"/>
                  </a:lnTo>
                  <a:lnTo>
                    <a:pt x="90055" y="148107"/>
                  </a:lnTo>
                  <a:lnTo>
                    <a:pt x="97027" y="76619"/>
                  </a:lnTo>
                  <a:lnTo>
                    <a:pt x="117911" y="76619"/>
                  </a:lnTo>
                  <a:lnTo>
                    <a:pt x="98958" y="56768"/>
                  </a:lnTo>
                  <a:close/>
                </a:path>
                <a:path w="273685" h="377189">
                  <a:moveTo>
                    <a:pt x="143141" y="252437"/>
                  </a:moveTo>
                  <a:lnTo>
                    <a:pt x="133045" y="252437"/>
                  </a:lnTo>
                  <a:lnTo>
                    <a:pt x="133045" y="314197"/>
                  </a:lnTo>
                  <a:lnTo>
                    <a:pt x="143141" y="314197"/>
                  </a:lnTo>
                  <a:lnTo>
                    <a:pt x="143141" y="252437"/>
                  </a:lnTo>
                  <a:close/>
                </a:path>
                <a:path w="273685" h="377189">
                  <a:moveTo>
                    <a:pt x="164065" y="252437"/>
                  </a:moveTo>
                  <a:lnTo>
                    <a:pt x="143141" y="252437"/>
                  </a:lnTo>
                  <a:lnTo>
                    <a:pt x="202133" y="314197"/>
                  </a:lnTo>
                  <a:lnTo>
                    <a:pt x="227672" y="314197"/>
                  </a:lnTo>
                  <a:lnTo>
                    <a:pt x="224850" y="290131"/>
                  </a:lnTo>
                  <a:lnTo>
                    <a:pt x="200037" y="290131"/>
                  </a:lnTo>
                  <a:lnTo>
                    <a:pt x="164065" y="252437"/>
                  </a:lnTo>
                  <a:close/>
                </a:path>
                <a:path w="273685" h="377189">
                  <a:moveTo>
                    <a:pt x="106617" y="192277"/>
                  </a:moveTo>
                  <a:lnTo>
                    <a:pt x="85737" y="192277"/>
                  </a:lnTo>
                  <a:lnTo>
                    <a:pt x="127660" y="236181"/>
                  </a:lnTo>
                  <a:lnTo>
                    <a:pt x="76174" y="290131"/>
                  </a:lnTo>
                  <a:lnTo>
                    <a:pt x="97049" y="290131"/>
                  </a:lnTo>
                  <a:lnTo>
                    <a:pt x="133045" y="252437"/>
                  </a:lnTo>
                  <a:lnTo>
                    <a:pt x="164065" y="252437"/>
                  </a:lnTo>
                  <a:lnTo>
                    <a:pt x="148551" y="236181"/>
                  </a:lnTo>
                  <a:lnTo>
                    <a:pt x="164047" y="219963"/>
                  </a:lnTo>
                  <a:lnTo>
                    <a:pt x="133045" y="219963"/>
                  </a:lnTo>
                  <a:lnTo>
                    <a:pt x="106617" y="192277"/>
                  </a:lnTo>
                  <a:close/>
                </a:path>
                <a:path w="273685" h="377189">
                  <a:moveTo>
                    <a:pt x="213375" y="192277"/>
                  </a:moveTo>
                  <a:lnTo>
                    <a:pt x="190499" y="192277"/>
                  </a:lnTo>
                  <a:lnTo>
                    <a:pt x="200037" y="290131"/>
                  </a:lnTo>
                  <a:lnTo>
                    <a:pt x="224850" y="290131"/>
                  </a:lnTo>
                  <a:lnTo>
                    <a:pt x="213375" y="192277"/>
                  </a:lnTo>
                  <a:close/>
                </a:path>
                <a:path w="273685" h="377189">
                  <a:moveTo>
                    <a:pt x="143141" y="124942"/>
                  </a:moveTo>
                  <a:lnTo>
                    <a:pt x="133045" y="124942"/>
                  </a:lnTo>
                  <a:lnTo>
                    <a:pt x="133045" y="219963"/>
                  </a:lnTo>
                  <a:lnTo>
                    <a:pt x="143141" y="219963"/>
                  </a:lnTo>
                  <a:lnTo>
                    <a:pt x="143141" y="124942"/>
                  </a:lnTo>
                  <a:close/>
                </a:path>
                <a:path w="273685" h="377189">
                  <a:moveTo>
                    <a:pt x="164058" y="124942"/>
                  </a:moveTo>
                  <a:lnTo>
                    <a:pt x="143141" y="124942"/>
                  </a:lnTo>
                  <a:lnTo>
                    <a:pt x="188506" y="172465"/>
                  </a:lnTo>
                  <a:lnTo>
                    <a:pt x="143141" y="219963"/>
                  </a:lnTo>
                  <a:lnTo>
                    <a:pt x="164047" y="219963"/>
                  </a:lnTo>
                  <a:lnTo>
                    <a:pt x="190499" y="192277"/>
                  </a:lnTo>
                  <a:lnTo>
                    <a:pt x="213375" y="192277"/>
                  </a:lnTo>
                  <a:lnTo>
                    <a:pt x="208195" y="148107"/>
                  </a:lnTo>
                  <a:lnTo>
                    <a:pt x="186156" y="148107"/>
                  </a:lnTo>
                  <a:lnTo>
                    <a:pt x="164058" y="124942"/>
                  </a:lnTo>
                  <a:close/>
                </a:path>
                <a:path w="273685" h="377189">
                  <a:moveTo>
                    <a:pt x="117911" y="76619"/>
                  </a:moveTo>
                  <a:lnTo>
                    <a:pt x="97027" y="76619"/>
                  </a:lnTo>
                  <a:lnTo>
                    <a:pt x="127660" y="108686"/>
                  </a:lnTo>
                  <a:lnTo>
                    <a:pt x="90055" y="148107"/>
                  </a:lnTo>
                  <a:lnTo>
                    <a:pt x="110945" y="148107"/>
                  </a:lnTo>
                  <a:lnTo>
                    <a:pt x="133045" y="124942"/>
                  </a:lnTo>
                  <a:lnTo>
                    <a:pt x="164058" y="124942"/>
                  </a:lnTo>
                  <a:lnTo>
                    <a:pt x="148551" y="108686"/>
                  </a:lnTo>
                  <a:lnTo>
                    <a:pt x="164044" y="92468"/>
                  </a:lnTo>
                  <a:lnTo>
                    <a:pt x="133045" y="92468"/>
                  </a:lnTo>
                  <a:lnTo>
                    <a:pt x="117911" y="76619"/>
                  </a:lnTo>
                  <a:close/>
                </a:path>
                <a:path w="273685" h="377189">
                  <a:moveTo>
                    <a:pt x="199812" y="76619"/>
                  </a:moveTo>
                  <a:lnTo>
                    <a:pt x="179184" y="76619"/>
                  </a:lnTo>
                  <a:lnTo>
                    <a:pt x="186156" y="148107"/>
                  </a:lnTo>
                  <a:lnTo>
                    <a:pt x="208195" y="148107"/>
                  </a:lnTo>
                  <a:lnTo>
                    <a:pt x="199812" y="76619"/>
                  </a:lnTo>
                  <a:close/>
                </a:path>
                <a:path w="273685" h="377189">
                  <a:moveTo>
                    <a:pt x="143141" y="56768"/>
                  </a:moveTo>
                  <a:lnTo>
                    <a:pt x="133045" y="56768"/>
                  </a:lnTo>
                  <a:lnTo>
                    <a:pt x="133045" y="92468"/>
                  </a:lnTo>
                  <a:lnTo>
                    <a:pt x="143141" y="92468"/>
                  </a:lnTo>
                  <a:lnTo>
                    <a:pt x="143141" y="56768"/>
                  </a:lnTo>
                  <a:close/>
                </a:path>
                <a:path w="273685" h="377189">
                  <a:moveTo>
                    <a:pt x="197484" y="56768"/>
                  </a:moveTo>
                  <a:lnTo>
                    <a:pt x="177253" y="56768"/>
                  </a:lnTo>
                  <a:lnTo>
                    <a:pt x="143141" y="92468"/>
                  </a:lnTo>
                  <a:lnTo>
                    <a:pt x="164044" y="92468"/>
                  </a:lnTo>
                  <a:lnTo>
                    <a:pt x="179184" y="76619"/>
                  </a:lnTo>
                  <a:lnTo>
                    <a:pt x="199812" y="76619"/>
                  </a:lnTo>
                  <a:lnTo>
                    <a:pt x="197484" y="56768"/>
                  </a:lnTo>
                  <a:close/>
                </a:path>
                <a:path w="273685" h="377189">
                  <a:moveTo>
                    <a:pt x="207479" y="22250"/>
                  </a:moveTo>
                  <a:lnTo>
                    <a:pt x="68732" y="22250"/>
                  </a:lnTo>
                  <a:lnTo>
                    <a:pt x="68732" y="56768"/>
                  </a:lnTo>
                  <a:lnTo>
                    <a:pt x="207479" y="56768"/>
                  </a:lnTo>
                  <a:lnTo>
                    <a:pt x="207479" y="22250"/>
                  </a:lnTo>
                  <a:close/>
                </a:path>
                <a:path w="273685" h="377189">
                  <a:moveTo>
                    <a:pt x="170281" y="0"/>
                  </a:moveTo>
                  <a:lnTo>
                    <a:pt x="105905" y="0"/>
                  </a:lnTo>
                  <a:lnTo>
                    <a:pt x="105905" y="22250"/>
                  </a:lnTo>
                  <a:lnTo>
                    <a:pt x="170281" y="22250"/>
                  </a:lnTo>
                  <a:lnTo>
                    <a:pt x="170281" y="0"/>
                  </a:lnTo>
                  <a:close/>
                </a:path>
              </a:pathLst>
            </a:custGeom>
            <a:solidFill>
              <a:srgbClr val="4395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68448" y="4382233"/>
            <a:ext cx="471805" cy="419024"/>
            <a:chOff x="267533" y="3565994"/>
            <a:chExt cx="471805" cy="419024"/>
          </a:xfrm>
        </p:grpSpPr>
        <p:sp>
          <p:nvSpPr>
            <p:cNvPr id="73" name="object 49"/>
            <p:cNvSpPr/>
            <p:nvPr/>
          </p:nvSpPr>
          <p:spPr>
            <a:xfrm>
              <a:off x="419837" y="3722542"/>
              <a:ext cx="86995" cy="69215"/>
            </a:xfrm>
            <a:custGeom>
              <a:avLst/>
              <a:gdLst/>
              <a:ahLst/>
              <a:cxnLst/>
              <a:rect l="l" t="t" r="r" b="b"/>
              <a:pathLst>
                <a:path w="86995" h="69214">
                  <a:moveTo>
                    <a:pt x="50525" y="0"/>
                  </a:moveTo>
                  <a:lnTo>
                    <a:pt x="34612" y="457"/>
                  </a:lnTo>
                  <a:lnTo>
                    <a:pt x="21261" y="2335"/>
                  </a:lnTo>
                  <a:lnTo>
                    <a:pt x="9911" y="5521"/>
                  </a:lnTo>
                  <a:lnTo>
                    <a:pt x="0" y="9901"/>
                  </a:lnTo>
                  <a:lnTo>
                    <a:pt x="29877" y="68730"/>
                  </a:lnTo>
                  <a:lnTo>
                    <a:pt x="33382" y="66698"/>
                  </a:lnTo>
                  <a:lnTo>
                    <a:pt x="37472" y="65530"/>
                  </a:lnTo>
                  <a:lnTo>
                    <a:pt x="55550" y="65530"/>
                  </a:lnTo>
                  <a:lnTo>
                    <a:pt x="86684" y="11606"/>
                  </a:lnTo>
                  <a:lnTo>
                    <a:pt x="75407" y="6092"/>
                  </a:lnTo>
                  <a:lnTo>
                    <a:pt x="63307" y="2178"/>
                  </a:lnTo>
                  <a:lnTo>
                    <a:pt x="50525" y="0"/>
                  </a:lnTo>
                  <a:close/>
                </a:path>
                <a:path w="86995" h="69214">
                  <a:moveTo>
                    <a:pt x="55550" y="65530"/>
                  </a:moveTo>
                  <a:lnTo>
                    <a:pt x="46158" y="65530"/>
                  </a:lnTo>
                  <a:lnTo>
                    <a:pt x="50197" y="66698"/>
                  </a:lnTo>
                  <a:lnTo>
                    <a:pt x="53702" y="68730"/>
                  </a:lnTo>
                  <a:lnTo>
                    <a:pt x="55550" y="65530"/>
                  </a:lnTo>
                  <a:close/>
                </a:path>
              </a:pathLst>
            </a:custGeom>
            <a:solidFill>
              <a:srgbClr val="3330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51"/>
            <p:cNvSpPr/>
            <p:nvPr/>
          </p:nvSpPr>
          <p:spPr>
            <a:xfrm>
              <a:off x="560721" y="3599809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081" y="0"/>
                  </a:lnTo>
                </a:path>
              </a:pathLst>
            </a:custGeom>
            <a:ln w="17780">
              <a:solidFill>
                <a:srgbClr val="33309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52"/>
            <p:cNvSpPr/>
            <p:nvPr/>
          </p:nvSpPr>
          <p:spPr>
            <a:xfrm>
              <a:off x="473533" y="3811909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11925" y="0"/>
                  </a:moveTo>
                  <a:lnTo>
                    <a:pt x="11925" y="8801"/>
                  </a:lnTo>
                  <a:lnTo>
                    <a:pt x="7150" y="16497"/>
                  </a:lnTo>
                  <a:lnTo>
                    <a:pt x="0" y="20637"/>
                  </a:lnTo>
                  <a:lnTo>
                    <a:pt x="32994" y="77736"/>
                  </a:lnTo>
                  <a:lnTo>
                    <a:pt x="61703" y="51398"/>
                  </a:lnTo>
                  <a:lnTo>
                    <a:pt x="76661" y="14729"/>
                  </a:lnTo>
                  <a:lnTo>
                    <a:pt x="77858" y="949"/>
                  </a:lnTo>
                  <a:lnTo>
                    <a:pt x="11925" y="0"/>
                  </a:lnTo>
                  <a:close/>
                </a:path>
              </a:pathLst>
            </a:custGeom>
            <a:solidFill>
              <a:srgbClr val="3330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53"/>
            <p:cNvSpPr/>
            <p:nvPr/>
          </p:nvSpPr>
          <p:spPr>
            <a:xfrm>
              <a:off x="371838" y="3811909"/>
              <a:ext cx="78105" cy="77470"/>
            </a:xfrm>
            <a:custGeom>
              <a:avLst/>
              <a:gdLst/>
              <a:ahLst/>
              <a:cxnLst/>
              <a:rect l="l" t="t" r="r" b="b"/>
              <a:pathLst>
                <a:path w="78104" h="77470">
                  <a:moveTo>
                    <a:pt x="65951" y="0"/>
                  </a:moveTo>
                  <a:lnTo>
                    <a:pt x="0" y="0"/>
                  </a:lnTo>
                  <a:lnTo>
                    <a:pt x="1058" y="13815"/>
                  </a:lnTo>
                  <a:lnTo>
                    <a:pt x="15673" y="50659"/>
                  </a:lnTo>
                  <a:lnTo>
                    <a:pt x="44131" y="77275"/>
                  </a:lnTo>
                  <a:lnTo>
                    <a:pt x="77876" y="20637"/>
                  </a:lnTo>
                  <a:lnTo>
                    <a:pt x="70764" y="16497"/>
                  </a:lnTo>
                  <a:lnTo>
                    <a:pt x="65951" y="8801"/>
                  </a:lnTo>
                  <a:lnTo>
                    <a:pt x="65951" y="0"/>
                  </a:lnTo>
                  <a:close/>
                </a:path>
              </a:pathLst>
            </a:custGeom>
            <a:solidFill>
              <a:srgbClr val="3330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54"/>
            <p:cNvSpPr/>
            <p:nvPr/>
          </p:nvSpPr>
          <p:spPr>
            <a:xfrm>
              <a:off x="267533" y="3584968"/>
              <a:ext cx="471805" cy="400050"/>
            </a:xfrm>
            <a:custGeom>
              <a:avLst/>
              <a:gdLst/>
              <a:ahLst/>
              <a:cxnLst/>
              <a:rect l="l" t="t" r="r" b="b"/>
              <a:pathLst>
                <a:path w="471805" h="400050">
                  <a:moveTo>
                    <a:pt x="471385" y="339509"/>
                  </a:moveTo>
                  <a:lnTo>
                    <a:pt x="0" y="339509"/>
                  </a:lnTo>
                  <a:lnTo>
                    <a:pt x="0" y="399808"/>
                  </a:lnTo>
                  <a:lnTo>
                    <a:pt x="471385" y="399808"/>
                  </a:lnTo>
                  <a:lnTo>
                    <a:pt x="471385" y="339509"/>
                  </a:lnTo>
                  <a:close/>
                </a:path>
                <a:path w="471805" h="400050">
                  <a:moveTo>
                    <a:pt x="282676" y="0"/>
                  </a:moveTo>
                  <a:lnTo>
                    <a:pt x="105511" y="0"/>
                  </a:lnTo>
                  <a:lnTo>
                    <a:pt x="105057" y="20277"/>
                  </a:lnTo>
                  <a:lnTo>
                    <a:pt x="103757" y="39970"/>
                  </a:lnTo>
                  <a:lnTo>
                    <a:pt x="95709" y="95932"/>
                  </a:lnTo>
                  <a:lnTo>
                    <a:pt x="83399" y="148052"/>
                  </a:lnTo>
                  <a:lnTo>
                    <a:pt x="64701" y="213420"/>
                  </a:lnTo>
                  <a:lnTo>
                    <a:pt x="60239" y="229288"/>
                  </a:lnTo>
                  <a:lnTo>
                    <a:pt x="48845" y="276441"/>
                  </a:lnTo>
                  <a:lnTo>
                    <a:pt x="42427" y="323578"/>
                  </a:lnTo>
                  <a:lnTo>
                    <a:pt x="41821" y="339509"/>
                  </a:lnTo>
                  <a:lnTo>
                    <a:pt x="346367" y="339509"/>
                  </a:lnTo>
                  <a:lnTo>
                    <a:pt x="346058" y="331393"/>
                  </a:lnTo>
                  <a:lnTo>
                    <a:pt x="194019" y="331388"/>
                  </a:lnTo>
                  <a:lnTo>
                    <a:pt x="179482" y="330374"/>
                  </a:lnTo>
                  <a:lnTo>
                    <a:pt x="139955" y="316185"/>
                  </a:lnTo>
                  <a:lnTo>
                    <a:pt x="109793" y="288195"/>
                  </a:lnTo>
                  <a:lnTo>
                    <a:pt x="92735" y="250125"/>
                  </a:lnTo>
                  <a:lnTo>
                    <a:pt x="90607" y="235838"/>
                  </a:lnTo>
                  <a:lnTo>
                    <a:pt x="91474" y="219914"/>
                  </a:lnTo>
                  <a:lnTo>
                    <a:pt x="104456" y="177825"/>
                  </a:lnTo>
                  <a:lnTo>
                    <a:pt x="130415" y="146236"/>
                  </a:lnTo>
                  <a:lnTo>
                    <a:pt x="166019" y="127680"/>
                  </a:lnTo>
                  <a:lnTo>
                    <a:pt x="193466" y="123801"/>
                  </a:lnTo>
                  <a:lnTo>
                    <a:pt x="298642" y="123801"/>
                  </a:lnTo>
                  <a:lnTo>
                    <a:pt x="296232" y="113679"/>
                  </a:lnTo>
                  <a:lnTo>
                    <a:pt x="286484" y="59117"/>
                  </a:lnTo>
                  <a:lnTo>
                    <a:pt x="283130" y="20277"/>
                  </a:lnTo>
                  <a:lnTo>
                    <a:pt x="282676" y="0"/>
                  </a:lnTo>
                  <a:close/>
                </a:path>
                <a:path w="471805" h="400050">
                  <a:moveTo>
                    <a:pt x="378536" y="32550"/>
                  </a:moveTo>
                  <a:lnTo>
                    <a:pt x="294284" y="32550"/>
                  </a:lnTo>
                  <a:lnTo>
                    <a:pt x="295474" y="46136"/>
                  </a:lnTo>
                  <a:lnTo>
                    <a:pt x="301079" y="85389"/>
                  </a:lnTo>
                  <a:lnTo>
                    <a:pt x="309060" y="122760"/>
                  </a:lnTo>
                  <a:lnTo>
                    <a:pt x="321895" y="170502"/>
                  </a:lnTo>
                  <a:lnTo>
                    <a:pt x="329266" y="195857"/>
                  </a:lnTo>
                  <a:lnTo>
                    <a:pt x="333105" y="209176"/>
                  </a:lnTo>
                  <a:lnTo>
                    <a:pt x="343435" y="247421"/>
                  </a:lnTo>
                  <a:lnTo>
                    <a:pt x="353283" y="295923"/>
                  </a:lnTo>
                  <a:lnTo>
                    <a:pt x="356642" y="331846"/>
                  </a:lnTo>
                  <a:lnTo>
                    <a:pt x="346367" y="339509"/>
                  </a:lnTo>
                  <a:lnTo>
                    <a:pt x="436206" y="339509"/>
                  </a:lnTo>
                  <a:lnTo>
                    <a:pt x="432344" y="296620"/>
                  </a:lnTo>
                  <a:lnTo>
                    <a:pt x="423262" y="254113"/>
                  </a:lnTo>
                  <a:lnTo>
                    <a:pt x="406957" y="196368"/>
                  </a:lnTo>
                  <a:lnTo>
                    <a:pt x="402605" y="181194"/>
                  </a:lnTo>
                  <a:lnTo>
                    <a:pt x="390692" y="134883"/>
                  </a:lnTo>
                  <a:lnTo>
                    <a:pt x="381976" y="85984"/>
                  </a:lnTo>
                  <a:lnTo>
                    <a:pt x="378946" y="50876"/>
                  </a:lnTo>
                  <a:lnTo>
                    <a:pt x="378536" y="32550"/>
                  </a:lnTo>
                  <a:close/>
                </a:path>
                <a:path w="471805" h="400050">
                  <a:moveTo>
                    <a:pt x="298642" y="123801"/>
                  </a:moveTo>
                  <a:lnTo>
                    <a:pt x="193466" y="123801"/>
                  </a:lnTo>
                  <a:lnTo>
                    <a:pt x="208256" y="124828"/>
                  </a:lnTo>
                  <a:lnTo>
                    <a:pt x="222265" y="127765"/>
                  </a:lnTo>
                  <a:lnTo>
                    <a:pt x="259252" y="146869"/>
                  </a:lnTo>
                  <a:lnTo>
                    <a:pt x="285554" y="178469"/>
                  </a:lnTo>
                  <a:lnTo>
                    <a:pt x="297543" y="218870"/>
                  </a:lnTo>
                  <a:lnTo>
                    <a:pt x="296681" y="234917"/>
                  </a:lnTo>
                  <a:lnTo>
                    <a:pt x="283792" y="277110"/>
                  </a:lnTo>
                  <a:lnTo>
                    <a:pt x="257961" y="308780"/>
                  </a:lnTo>
                  <a:lnTo>
                    <a:pt x="222502" y="327419"/>
                  </a:lnTo>
                  <a:lnTo>
                    <a:pt x="194094" y="331393"/>
                  </a:lnTo>
                  <a:lnTo>
                    <a:pt x="346058" y="331393"/>
                  </a:lnTo>
                  <a:lnTo>
                    <a:pt x="342151" y="292060"/>
                  </a:lnTo>
                  <a:lnTo>
                    <a:pt x="332139" y="245047"/>
                  </a:lnTo>
                  <a:lnTo>
                    <a:pt x="314121" y="181194"/>
                  </a:lnTo>
                  <a:lnTo>
                    <a:pt x="309404" y="164757"/>
                  </a:lnTo>
                  <a:lnTo>
                    <a:pt x="304788" y="148052"/>
                  </a:lnTo>
                  <a:lnTo>
                    <a:pt x="300366" y="131040"/>
                  </a:lnTo>
                  <a:lnTo>
                    <a:pt x="298642" y="123801"/>
                  </a:lnTo>
                  <a:close/>
                </a:path>
              </a:pathLst>
            </a:custGeom>
            <a:solidFill>
              <a:srgbClr val="3330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55"/>
            <p:cNvSpPr/>
            <p:nvPr/>
          </p:nvSpPr>
          <p:spPr>
            <a:xfrm>
              <a:off x="443917" y="379419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508" y="0"/>
                  </a:moveTo>
                  <a:lnTo>
                    <a:pt x="7937" y="0"/>
                  </a:lnTo>
                  <a:lnTo>
                    <a:pt x="0" y="7924"/>
                  </a:lnTo>
                  <a:lnTo>
                    <a:pt x="0" y="27495"/>
                  </a:lnTo>
                  <a:lnTo>
                    <a:pt x="7937" y="35432"/>
                  </a:lnTo>
                  <a:lnTo>
                    <a:pt x="27508" y="35432"/>
                  </a:lnTo>
                  <a:lnTo>
                    <a:pt x="35420" y="27495"/>
                  </a:lnTo>
                  <a:lnTo>
                    <a:pt x="35420" y="7924"/>
                  </a:lnTo>
                  <a:lnTo>
                    <a:pt x="27508" y="0"/>
                  </a:lnTo>
                  <a:close/>
                </a:path>
              </a:pathLst>
            </a:custGeom>
            <a:solidFill>
              <a:srgbClr val="3330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56"/>
            <p:cNvSpPr/>
            <p:nvPr/>
          </p:nvSpPr>
          <p:spPr>
            <a:xfrm>
              <a:off x="361835" y="3565994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8018" y="0"/>
                  </a:lnTo>
                </a:path>
              </a:pathLst>
            </a:custGeom>
            <a:ln w="19075">
              <a:solidFill>
                <a:srgbClr val="33309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0" name="object 57"/>
          <p:cNvSpPr/>
          <p:nvPr/>
        </p:nvSpPr>
        <p:spPr>
          <a:xfrm>
            <a:off x="3827945" y="4357469"/>
            <a:ext cx="521334" cy="443865"/>
          </a:xfrm>
          <a:custGeom>
            <a:avLst/>
            <a:gdLst/>
            <a:ahLst/>
            <a:cxnLst/>
            <a:rect l="l" t="t" r="r" b="b"/>
            <a:pathLst>
              <a:path w="521335" h="443864">
                <a:moveTo>
                  <a:pt x="381698" y="381050"/>
                </a:moveTo>
                <a:lnTo>
                  <a:pt x="136385" y="381050"/>
                </a:lnTo>
                <a:lnTo>
                  <a:pt x="136385" y="443674"/>
                </a:lnTo>
                <a:lnTo>
                  <a:pt x="381698" y="443674"/>
                </a:lnTo>
                <a:lnTo>
                  <a:pt x="381698" y="381050"/>
                </a:lnTo>
                <a:close/>
              </a:path>
              <a:path w="521335" h="443864">
                <a:moveTo>
                  <a:pt x="290258" y="279793"/>
                </a:moveTo>
                <a:lnTo>
                  <a:pt x="229146" y="279793"/>
                </a:lnTo>
                <a:lnTo>
                  <a:pt x="229146" y="381050"/>
                </a:lnTo>
                <a:lnTo>
                  <a:pt x="290258" y="381050"/>
                </a:lnTo>
                <a:lnTo>
                  <a:pt x="290258" y="279793"/>
                </a:lnTo>
                <a:close/>
              </a:path>
              <a:path w="521335" h="443864">
                <a:moveTo>
                  <a:pt x="487248" y="0"/>
                </a:moveTo>
                <a:lnTo>
                  <a:pt x="33807" y="0"/>
                </a:lnTo>
                <a:lnTo>
                  <a:pt x="0" y="279793"/>
                </a:lnTo>
                <a:lnTo>
                  <a:pt x="521068" y="279793"/>
                </a:lnTo>
                <a:lnTo>
                  <a:pt x="515673" y="235165"/>
                </a:lnTo>
                <a:lnTo>
                  <a:pt x="24358" y="235165"/>
                </a:lnTo>
                <a:lnTo>
                  <a:pt x="36461" y="126949"/>
                </a:lnTo>
                <a:lnTo>
                  <a:pt x="502593" y="126949"/>
                </a:lnTo>
                <a:lnTo>
                  <a:pt x="500514" y="109753"/>
                </a:lnTo>
                <a:lnTo>
                  <a:pt x="38392" y="109753"/>
                </a:lnTo>
                <a:lnTo>
                  <a:pt x="49136" y="13716"/>
                </a:lnTo>
                <a:lnTo>
                  <a:pt x="488906" y="13716"/>
                </a:lnTo>
                <a:lnTo>
                  <a:pt x="487248" y="0"/>
                </a:lnTo>
                <a:close/>
              </a:path>
              <a:path w="521335" h="443864">
                <a:moveTo>
                  <a:pt x="191541" y="126949"/>
                </a:moveTo>
                <a:lnTo>
                  <a:pt x="176568" y="126949"/>
                </a:lnTo>
                <a:lnTo>
                  <a:pt x="172034" y="235165"/>
                </a:lnTo>
                <a:lnTo>
                  <a:pt x="187820" y="235165"/>
                </a:lnTo>
                <a:lnTo>
                  <a:pt x="191541" y="126949"/>
                </a:lnTo>
                <a:close/>
              </a:path>
              <a:path w="521335" h="443864">
                <a:moveTo>
                  <a:pt x="346621" y="126949"/>
                </a:moveTo>
                <a:lnTo>
                  <a:pt x="331647" y="126949"/>
                </a:lnTo>
                <a:lnTo>
                  <a:pt x="335483" y="235165"/>
                </a:lnTo>
                <a:lnTo>
                  <a:pt x="351281" y="235165"/>
                </a:lnTo>
                <a:lnTo>
                  <a:pt x="346621" y="126949"/>
                </a:lnTo>
                <a:close/>
              </a:path>
              <a:path w="521335" h="443864">
                <a:moveTo>
                  <a:pt x="502593" y="126949"/>
                </a:moveTo>
                <a:lnTo>
                  <a:pt x="486727" y="126949"/>
                </a:lnTo>
                <a:lnTo>
                  <a:pt x="498944" y="235165"/>
                </a:lnTo>
                <a:lnTo>
                  <a:pt x="515673" y="235165"/>
                </a:lnTo>
                <a:lnTo>
                  <a:pt x="502593" y="126949"/>
                </a:lnTo>
                <a:close/>
              </a:path>
              <a:path w="521335" h="443864">
                <a:moveTo>
                  <a:pt x="195452" y="13716"/>
                </a:moveTo>
                <a:lnTo>
                  <a:pt x="181317" y="13716"/>
                </a:lnTo>
                <a:lnTo>
                  <a:pt x="177291" y="109753"/>
                </a:lnTo>
                <a:lnTo>
                  <a:pt x="192138" y="109753"/>
                </a:lnTo>
                <a:lnTo>
                  <a:pt x="195452" y="13716"/>
                </a:lnTo>
                <a:close/>
              </a:path>
              <a:path w="521335" h="443864">
                <a:moveTo>
                  <a:pt x="341756" y="13716"/>
                </a:moveTo>
                <a:lnTo>
                  <a:pt x="327634" y="13716"/>
                </a:lnTo>
                <a:lnTo>
                  <a:pt x="331038" y="109753"/>
                </a:lnTo>
                <a:lnTo>
                  <a:pt x="345871" y="109753"/>
                </a:lnTo>
                <a:lnTo>
                  <a:pt x="341756" y="13716"/>
                </a:lnTo>
                <a:close/>
              </a:path>
              <a:path w="521335" h="443864">
                <a:moveTo>
                  <a:pt x="488906" y="13716"/>
                </a:moveTo>
                <a:lnTo>
                  <a:pt x="473938" y="13716"/>
                </a:lnTo>
                <a:lnTo>
                  <a:pt x="484797" y="109753"/>
                </a:lnTo>
                <a:lnTo>
                  <a:pt x="500514" y="109753"/>
                </a:lnTo>
                <a:lnTo>
                  <a:pt x="488906" y="1371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18"/>
          <p:cNvSpPr txBox="1"/>
          <p:nvPr/>
        </p:nvSpPr>
        <p:spPr>
          <a:xfrm>
            <a:off x="2159686" y="5213448"/>
            <a:ext cx="2317001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700"/>
              </a:lnSpc>
            </a:pPr>
            <a:r>
              <a:rPr dirty="0">
                <a:solidFill>
                  <a:srgbClr val="3032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Largest </a:t>
            </a:r>
            <a:r>
              <a:rPr lang="en-US" dirty="0" smtClean="0">
                <a:solidFill>
                  <a:srgbClr val="3032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power producer in U.S.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object 16"/>
          <p:cNvSpPr txBox="1"/>
          <p:nvPr/>
        </p:nvSpPr>
        <p:spPr>
          <a:xfrm>
            <a:off x="1129794" y="2034404"/>
            <a:ext cx="24435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than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4576309" y="1301858"/>
            <a:ext cx="0" cy="35246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576309" y="5156379"/>
            <a:ext cx="0" cy="14459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068127" y="2269092"/>
            <a:ext cx="35739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007254" y="3791105"/>
            <a:ext cx="36511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32235" y="5004862"/>
            <a:ext cx="84098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bject 19"/>
          <p:cNvSpPr txBox="1"/>
          <p:nvPr/>
        </p:nvSpPr>
        <p:spPr>
          <a:xfrm>
            <a:off x="5037027" y="1500107"/>
            <a:ext cx="3555365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>
              <a:lnSpc>
                <a:spcPts val="4320"/>
              </a:lnSpc>
            </a:pPr>
            <a:r>
              <a:rPr sz="3200" b="1" spc="-45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sz="3200" b="1" spc="10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3200" b="1" spc="85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sz="3200" b="1" spc="-10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sz="3200" b="1" spc="10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3200" b="1" spc="85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800"/>
              </a:lnSpc>
              <a:tabLst>
                <a:tab pos="270510" algn="l"/>
                <a:tab pos="3529329" algn="l"/>
              </a:tabLst>
            </a:pPr>
            <a:r>
              <a:rPr sz="14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en-US" sz="1400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recurring </a:t>
            </a:r>
            <a:r>
              <a:rPr lang="en-US" sz="14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 customers </a:t>
            </a:r>
            <a:r>
              <a:rPr sz="14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" name="object 20"/>
          <p:cNvSpPr txBox="1"/>
          <p:nvPr/>
        </p:nvSpPr>
        <p:spPr>
          <a:xfrm>
            <a:off x="6064559" y="2432785"/>
            <a:ext cx="279656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  <a:ea typeface="ＭＳ Ｐゴシック"/>
                <a:cs typeface="Arial" pitchFamily="34" charset="0"/>
              </a:rPr>
              <a:t>Among the top 5</a:t>
            </a:r>
            <a:r>
              <a:rPr lang="en-US" sz="2000" dirty="0" smtClean="0">
                <a:solidFill>
                  <a:schemeClr val="accent1"/>
                </a:solidFill>
                <a:ea typeface="ＭＳ Ｐゴシック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ea typeface="ＭＳ Ｐゴシック"/>
                <a:cs typeface="Arial" pitchFamily="34" charset="0"/>
              </a:rPr>
              <a:t>largest renewable </a:t>
            </a:r>
            <a:r>
              <a:rPr lang="en-US" sz="2000" dirty="0" smtClean="0">
                <a:solidFill>
                  <a:schemeClr val="accent1"/>
                </a:solidFill>
                <a:ea typeface="ＭＳ Ｐゴシック"/>
                <a:cs typeface="Arial" pitchFamily="34" charset="0"/>
              </a:rPr>
              <a:t>owners &amp; operators </a:t>
            </a:r>
            <a:r>
              <a:rPr lang="en-US" sz="2000" dirty="0">
                <a:solidFill>
                  <a:schemeClr val="accent1"/>
                </a:solidFill>
                <a:ea typeface="ＭＳ Ｐゴシック"/>
                <a:cs typeface="Arial" pitchFamily="34" charset="0"/>
              </a:rPr>
              <a:t>in the U.S.</a:t>
            </a:r>
          </a:p>
        </p:txBody>
      </p:sp>
      <p:sp>
        <p:nvSpPr>
          <p:cNvPr id="90" name="object 21"/>
          <p:cNvSpPr txBox="1"/>
          <p:nvPr/>
        </p:nvSpPr>
        <p:spPr>
          <a:xfrm>
            <a:off x="4714276" y="4023269"/>
            <a:ext cx="4032276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20"/>
              </a:lnSpc>
            </a:pPr>
            <a:r>
              <a:rPr sz="3200" b="1" spc="-25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sz="32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sz="3200" b="1" spc="-35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3200" b="1" spc="-2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3200" b="1" spc="-15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3200" b="1" spc="-2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3200" b="1" spc="-3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3200" b="1" spc="-25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3200" b="1" spc="-1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32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sz="1300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300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nvested</a:t>
            </a:r>
            <a:r>
              <a:rPr lang="en-US" sz="1300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300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sz="13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improvements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object 22"/>
          <p:cNvSpPr txBox="1"/>
          <p:nvPr/>
        </p:nvSpPr>
        <p:spPr>
          <a:xfrm>
            <a:off x="6103938" y="5290623"/>
            <a:ext cx="25273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220"/>
              </a:lnSpc>
            </a:pPr>
            <a:r>
              <a:rPr sz="2800" b="1" dirty="0">
                <a:solidFill>
                  <a:srgbClr val="4395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Fortune </a:t>
            </a:r>
            <a:r>
              <a:rPr lang="en-US" sz="2800" b="1" dirty="0" smtClean="0">
                <a:solidFill>
                  <a:srgbClr val="4395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sz="2800" b="1" dirty="0" smtClean="0">
                <a:solidFill>
                  <a:srgbClr val="4395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35280" algn="ctr">
              <a:lnSpc>
                <a:spcPts val="2700"/>
              </a:lnSpc>
              <a:spcBef>
                <a:spcPts val="20"/>
              </a:spcBef>
            </a:pPr>
            <a:r>
              <a:rPr sz="1600" dirty="0">
                <a:solidFill>
                  <a:srgbClr val="4395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 </a:t>
            </a:r>
            <a:r>
              <a:rPr lang="en-US" sz="1600" dirty="0" smtClean="0">
                <a:solidFill>
                  <a:srgbClr val="4395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sz="1600" dirty="0" smtClean="0">
                <a:solidFill>
                  <a:srgbClr val="4395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4395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600" dirty="0" smtClean="0">
                <a:solidFill>
                  <a:srgbClr val="4395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sz="1600" dirty="0" smtClean="0">
                <a:solidFill>
                  <a:srgbClr val="4395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S&amp;P </a:t>
            </a:r>
            <a:r>
              <a:rPr sz="1600" dirty="0">
                <a:solidFill>
                  <a:srgbClr val="4395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Index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74" y="5334928"/>
            <a:ext cx="1337554" cy="114249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5184892"/>
            <a:ext cx="1642570" cy="1113297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5291441" y="1594218"/>
            <a:ext cx="362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endParaRPr lang="en-US" sz="1200" b="1" dirty="0"/>
          </a:p>
        </p:txBody>
      </p:sp>
      <p:sp>
        <p:nvSpPr>
          <p:cNvPr id="95" name="object 57"/>
          <p:cNvSpPr/>
          <p:nvPr/>
        </p:nvSpPr>
        <p:spPr>
          <a:xfrm>
            <a:off x="5131708" y="2525177"/>
            <a:ext cx="481513" cy="431193"/>
          </a:xfrm>
          <a:custGeom>
            <a:avLst/>
            <a:gdLst/>
            <a:ahLst/>
            <a:cxnLst/>
            <a:rect l="l" t="t" r="r" b="b"/>
            <a:pathLst>
              <a:path w="521335" h="443864">
                <a:moveTo>
                  <a:pt x="381698" y="381050"/>
                </a:moveTo>
                <a:lnTo>
                  <a:pt x="136385" y="381050"/>
                </a:lnTo>
                <a:lnTo>
                  <a:pt x="136385" y="443674"/>
                </a:lnTo>
                <a:lnTo>
                  <a:pt x="381698" y="443674"/>
                </a:lnTo>
                <a:lnTo>
                  <a:pt x="381698" y="381050"/>
                </a:lnTo>
                <a:close/>
              </a:path>
              <a:path w="521335" h="443864">
                <a:moveTo>
                  <a:pt x="290258" y="279793"/>
                </a:moveTo>
                <a:lnTo>
                  <a:pt x="229146" y="279793"/>
                </a:lnTo>
                <a:lnTo>
                  <a:pt x="229146" y="381050"/>
                </a:lnTo>
                <a:lnTo>
                  <a:pt x="290258" y="381050"/>
                </a:lnTo>
                <a:lnTo>
                  <a:pt x="290258" y="279793"/>
                </a:lnTo>
                <a:close/>
              </a:path>
              <a:path w="521335" h="443864">
                <a:moveTo>
                  <a:pt x="487248" y="0"/>
                </a:moveTo>
                <a:lnTo>
                  <a:pt x="33807" y="0"/>
                </a:lnTo>
                <a:lnTo>
                  <a:pt x="0" y="279793"/>
                </a:lnTo>
                <a:lnTo>
                  <a:pt x="521068" y="279793"/>
                </a:lnTo>
                <a:lnTo>
                  <a:pt x="515673" y="235165"/>
                </a:lnTo>
                <a:lnTo>
                  <a:pt x="24358" y="235165"/>
                </a:lnTo>
                <a:lnTo>
                  <a:pt x="36461" y="126949"/>
                </a:lnTo>
                <a:lnTo>
                  <a:pt x="502593" y="126949"/>
                </a:lnTo>
                <a:lnTo>
                  <a:pt x="500514" y="109753"/>
                </a:lnTo>
                <a:lnTo>
                  <a:pt x="38392" y="109753"/>
                </a:lnTo>
                <a:lnTo>
                  <a:pt x="49136" y="13716"/>
                </a:lnTo>
                <a:lnTo>
                  <a:pt x="488906" y="13716"/>
                </a:lnTo>
                <a:lnTo>
                  <a:pt x="487248" y="0"/>
                </a:lnTo>
                <a:close/>
              </a:path>
              <a:path w="521335" h="443864">
                <a:moveTo>
                  <a:pt x="191541" y="126949"/>
                </a:moveTo>
                <a:lnTo>
                  <a:pt x="176568" y="126949"/>
                </a:lnTo>
                <a:lnTo>
                  <a:pt x="172034" y="235165"/>
                </a:lnTo>
                <a:lnTo>
                  <a:pt x="187820" y="235165"/>
                </a:lnTo>
                <a:lnTo>
                  <a:pt x="191541" y="126949"/>
                </a:lnTo>
                <a:close/>
              </a:path>
              <a:path w="521335" h="443864">
                <a:moveTo>
                  <a:pt x="346621" y="126949"/>
                </a:moveTo>
                <a:lnTo>
                  <a:pt x="331647" y="126949"/>
                </a:lnTo>
                <a:lnTo>
                  <a:pt x="335483" y="235165"/>
                </a:lnTo>
                <a:lnTo>
                  <a:pt x="351281" y="235165"/>
                </a:lnTo>
                <a:lnTo>
                  <a:pt x="346621" y="126949"/>
                </a:lnTo>
                <a:close/>
              </a:path>
              <a:path w="521335" h="443864">
                <a:moveTo>
                  <a:pt x="502593" y="126949"/>
                </a:moveTo>
                <a:lnTo>
                  <a:pt x="486727" y="126949"/>
                </a:lnTo>
                <a:lnTo>
                  <a:pt x="498944" y="235165"/>
                </a:lnTo>
                <a:lnTo>
                  <a:pt x="515673" y="235165"/>
                </a:lnTo>
                <a:lnTo>
                  <a:pt x="502593" y="126949"/>
                </a:lnTo>
                <a:close/>
              </a:path>
              <a:path w="521335" h="443864">
                <a:moveTo>
                  <a:pt x="195452" y="13716"/>
                </a:moveTo>
                <a:lnTo>
                  <a:pt x="181317" y="13716"/>
                </a:lnTo>
                <a:lnTo>
                  <a:pt x="177291" y="109753"/>
                </a:lnTo>
                <a:lnTo>
                  <a:pt x="192138" y="109753"/>
                </a:lnTo>
                <a:lnTo>
                  <a:pt x="195452" y="13716"/>
                </a:lnTo>
                <a:close/>
              </a:path>
              <a:path w="521335" h="443864">
                <a:moveTo>
                  <a:pt x="341756" y="13716"/>
                </a:moveTo>
                <a:lnTo>
                  <a:pt x="327634" y="13716"/>
                </a:lnTo>
                <a:lnTo>
                  <a:pt x="331038" y="109753"/>
                </a:lnTo>
                <a:lnTo>
                  <a:pt x="345871" y="109753"/>
                </a:lnTo>
                <a:lnTo>
                  <a:pt x="341756" y="13716"/>
                </a:lnTo>
                <a:close/>
              </a:path>
              <a:path w="521335" h="443864">
                <a:moveTo>
                  <a:pt x="488906" y="13716"/>
                </a:moveTo>
                <a:lnTo>
                  <a:pt x="473938" y="13716"/>
                </a:lnTo>
                <a:lnTo>
                  <a:pt x="484797" y="109753"/>
                </a:lnTo>
                <a:lnTo>
                  <a:pt x="500514" y="109753"/>
                </a:lnTo>
                <a:lnTo>
                  <a:pt x="488906" y="1371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6" name="Group 95"/>
          <p:cNvGrpSpPr/>
          <p:nvPr/>
        </p:nvGrpSpPr>
        <p:grpSpPr>
          <a:xfrm>
            <a:off x="3070936" y="4155886"/>
            <a:ext cx="644730" cy="645371"/>
            <a:chOff x="3032846" y="3339510"/>
            <a:chExt cx="644730" cy="645371"/>
          </a:xfrm>
        </p:grpSpPr>
        <p:sp>
          <p:nvSpPr>
            <p:cNvPr id="97" name="object 39"/>
            <p:cNvSpPr/>
            <p:nvPr/>
          </p:nvSpPr>
          <p:spPr>
            <a:xfrm>
              <a:off x="3160095" y="3861692"/>
              <a:ext cx="311150" cy="123189"/>
            </a:xfrm>
            <a:custGeom>
              <a:avLst/>
              <a:gdLst/>
              <a:ahLst/>
              <a:cxnLst/>
              <a:rect l="l" t="t" r="r" b="b"/>
              <a:pathLst>
                <a:path w="311150" h="123189">
                  <a:moveTo>
                    <a:pt x="310629" y="60452"/>
                  </a:moveTo>
                  <a:lnTo>
                    <a:pt x="0" y="60452"/>
                  </a:lnTo>
                  <a:lnTo>
                    <a:pt x="0" y="123075"/>
                  </a:lnTo>
                  <a:lnTo>
                    <a:pt x="310629" y="123075"/>
                  </a:lnTo>
                  <a:lnTo>
                    <a:pt x="310629" y="60452"/>
                  </a:lnTo>
                  <a:close/>
                </a:path>
                <a:path w="311150" h="123189">
                  <a:moveTo>
                    <a:pt x="201460" y="0"/>
                  </a:moveTo>
                  <a:lnTo>
                    <a:pt x="109156" y="0"/>
                  </a:lnTo>
                  <a:lnTo>
                    <a:pt x="103847" y="60452"/>
                  </a:lnTo>
                  <a:lnTo>
                    <a:pt x="206768" y="60452"/>
                  </a:lnTo>
                  <a:lnTo>
                    <a:pt x="20146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40"/>
            <p:cNvSpPr/>
            <p:nvPr/>
          </p:nvSpPr>
          <p:spPr>
            <a:xfrm>
              <a:off x="3032846" y="3339510"/>
              <a:ext cx="451484" cy="516890"/>
            </a:xfrm>
            <a:custGeom>
              <a:avLst/>
              <a:gdLst/>
              <a:ahLst/>
              <a:cxnLst/>
              <a:rect l="l" t="t" r="r" b="b"/>
              <a:pathLst>
                <a:path w="451485" h="516889">
                  <a:moveTo>
                    <a:pt x="360937" y="339471"/>
                  </a:moveTo>
                  <a:lnTo>
                    <a:pt x="312559" y="339471"/>
                  </a:lnTo>
                  <a:lnTo>
                    <a:pt x="412496" y="516801"/>
                  </a:lnTo>
                  <a:lnTo>
                    <a:pt x="427405" y="507352"/>
                  </a:lnTo>
                  <a:lnTo>
                    <a:pt x="425296" y="494668"/>
                  </a:lnTo>
                  <a:lnTo>
                    <a:pt x="416385" y="457536"/>
                  </a:lnTo>
                  <a:lnTo>
                    <a:pt x="398974" y="409992"/>
                  </a:lnTo>
                  <a:lnTo>
                    <a:pt x="382234" y="375641"/>
                  </a:lnTo>
                  <a:lnTo>
                    <a:pt x="362740" y="342267"/>
                  </a:lnTo>
                  <a:lnTo>
                    <a:pt x="360937" y="339471"/>
                  </a:lnTo>
                  <a:close/>
                </a:path>
                <a:path w="451485" h="516889">
                  <a:moveTo>
                    <a:pt x="260056" y="340274"/>
                  </a:moveTo>
                  <a:lnTo>
                    <a:pt x="254419" y="502881"/>
                  </a:lnTo>
                  <a:lnTo>
                    <a:pt x="312559" y="502881"/>
                  </a:lnTo>
                  <a:lnTo>
                    <a:pt x="312559" y="343118"/>
                  </a:lnTo>
                  <a:lnTo>
                    <a:pt x="286158" y="343118"/>
                  </a:lnTo>
                  <a:lnTo>
                    <a:pt x="271863" y="342426"/>
                  </a:lnTo>
                  <a:lnTo>
                    <a:pt x="260056" y="340274"/>
                  </a:lnTo>
                  <a:close/>
                </a:path>
                <a:path w="451485" h="516889">
                  <a:moveTo>
                    <a:pt x="349162" y="321641"/>
                  </a:moveTo>
                  <a:lnTo>
                    <a:pt x="300020" y="321641"/>
                  </a:lnTo>
                  <a:lnTo>
                    <a:pt x="311073" y="338480"/>
                  </a:lnTo>
                  <a:lnTo>
                    <a:pt x="298903" y="341663"/>
                  </a:lnTo>
                  <a:lnTo>
                    <a:pt x="286158" y="343118"/>
                  </a:lnTo>
                  <a:lnTo>
                    <a:pt x="312559" y="343118"/>
                  </a:lnTo>
                  <a:lnTo>
                    <a:pt x="312559" y="339471"/>
                  </a:lnTo>
                  <a:lnTo>
                    <a:pt x="360937" y="339471"/>
                  </a:lnTo>
                  <a:lnTo>
                    <a:pt x="355692" y="331338"/>
                  </a:lnTo>
                  <a:lnTo>
                    <a:pt x="349162" y="321641"/>
                  </a:lnTo>
                  <a:close/>
                </a:path>
                <a:path w="451485" h="516889">
                  <a:moveTo>
                    <a:pt x="38968" y="161175"/>
                  </a:moveTo>
                  <a:lnTo>
                    <a:pt x="2006" y="161175"/>
                  </a:lnTo>
                  <a:lnTo>
                    <a:pt x="0" y="169862"/>
                  </a:lnTo>
                  <a:lnTo>
                    <a:pt x="31832" y="191231"/>
                  </a:lnTo>
                  <a:lnTo>
                    <a:pt x="77028" y="214327"/>
                  </a:lnTo>
                  <a:lnTo>
                    <a:pt x="124656" y="231843"/>
                  </a:lnTo>
                  <a:lnTo>
                    <a:pt x="161976" y="241899"/>
                  </a:lnTo>
                  <a:lnTo>
                    <a:pt x="200410" y="249662"/>
                  </a:lnTo>
                  <a:lnTo>
                    <a:pt x="211823" y="254038"/>
                  </a:lnTo>
                  <a:lnTo>
                    <a:pt x="227808" y="297932"/>
                  </a:lnTo>
                  <a:lnTo>
                    <a:pt x="260629" y="320420"/>
                  </a:lnTo>
                  <a:lnTo>
                    <a:pt x="274142" y="323391"/>
                  </a:lnTo>
                  <a:lnTo>
                    <a:pt x="290184" y="323226"/>
                  </a:lnTo>
                  <a:lnTo>
                    <a:pt x="300020" y="321641"/>
                  </a:lnTo>
                  <a:lnTo>
                    <a:pt x="349162" y="321641"/>
                  </a:lnTo>
                  <a:lnTo>
                    <a:pt x="348337" y="320420"/>
                  </a:lnTo>
                  <a:lnTo>
                    <a:pt x="340851" y="309743"/>
                  </a:lnTo>
                  <a:lnTo>
                    <a:pt x="345122" y="297130"/>
                  </a:lnTo>
                  <a:lnTo>
                    <a:pt x="346665" y="291892"/>
                  </a:lnTo>
                  <a:lnTo>
                    <a:pt x="295876" y="291892"/>
                  </a:lnTo>
                  <a:lnTo>
                    <a:pt x="278116" y="290993"/>
                  </a:lnTo>
                  <a:lnTo>
                    <a:pt x="263916" y="286482"/>
                  </a:lnTo>
                  <a:lnTo>
                    <a:pt x="253338" y="278990"/>
                  </a:lnTo>
                  <a:lnTo>
                    <a:pt x="246441" y="269145"/>
                  </a:lnTo>
                  <a:lnTo>
                    <a:pt x="243287" y="257580"/>
                  </a:lnTo>
                  <a:lnTo>
                    <a:pt x="245460" y="242067"/>
                  </a:lnTo>
                  <a:lnTo>
                    <a:pt x="251718" y="229322"/>
                  </a:lnTo>
                  <a:lnTo>
                    <a:pt x="261281" y="219886"/>
                  </a:lnTo>
                  <a:lnTo>
                    <a:pt x="273317" y="214327"/>
                  </a:lnTo>
                  <a:lnTo>
                    <a:pt x="283489" y="213017"/>
                  </a:lnTo>
                  <a:lnTo>
                    <a:pt x="339820" y="213017"/>
                  </a:lnTo>
                  <a:lnTo>
                    <a:pt x="338354" y="210615"/>
                  </a:lnTo>
                  <a:lnTo>
                    <a:pt x="340024" y="207620"/>
                  </a:lnTo>
                  <a:lnTo>
                    <a:pt x="228907" y="207620"/>
                  </a:lnTo>
                  <a:lnTo>
                    <a:pt x="38968" y="161175"/>
                  </a:lnTo>
                  <a:close/>
                </a:path>
                <a:path w="451485" h="516889">
                  <a:moveTo>
                    <a:pt x="339820" y="213017"/>
                  </a:moveTo>
                  <a:lnTo>
                    <a:pt x="283489" y="213017"/>
                  </a:lnTo>
                  <a:lnTo>
                    <a:pt x="297594" y="215543"/>
                  </a:lnTo>
                  <a:lnTo>
                    <a:pt x="309530" y="222514"/>
                  </a:lnTo>
                  <a:lnTo>
                    <a:pt x="318389" y="233020"/>
                  </a:lnTo>
                  <a:lnTo>
                    <a:pt x="323265" y="246151"/>
                  </a:lnTo>
                  <a:lnTo>
                    <a:pt x="321497" y="262609"/>
                  </a:lnTo>
                  <a:lnTo>
                    <a:pt x="315868" y="275935"/>
                  </a:lnTo>
                  <a:lnTo>
                    <a:pt x="307090" y="285805"/>
                  </a:lnTo>
                  <a:lnTo>
                    <a:pt x="295876" y="291892"/>
                  </a:lnTo>
                  <a:lnTo>
                    <a:pt x="346665" y="291892"/>
                  </a:lnTo>
                  <a:lnTo>
                    <a:pt x="348767" y="284759"/>
                  </a:lnTo>
                  <a:lnTo>
                    <a:pt x="351483" y="272579"/>
                  </a:lnTo>
                  <a:lnTo>
                    <a:pt x="352912" y="260959"/>
                  </a:lnTo>
                  <a:lnTo>
                    <a:pt x="352905" y="248587"/>
                  </a:lnTo>
                  <a:lnTo>
                    <a:pt x="348849" y="232160"/>
                  </a:lnTo>
                  <a:lnTo>
                    <a:pt x="344013" y="219886"/>
                  </a:lnTo>
                  <a:lnTo>
                    <a:pt x="339820" y="213017"/>
                  </a:lnTo>
                  <a:close/>
                </a:path>
                <a:path w="451485" h="516889">
                  <a:moveTo>
                    <a:pt x="276167" y="183221"/>
                  </a:moveTo>
                  <a:lnTo>
                    <a:pt x="260369" y="187504"/>
                  </a:lnTo>
                  <a:lnTo>
                    <a:pt x="247484" y="193063"/>
                  </a:lnTo>
                  <a:lnTo>
                    <a:pt x="237126" y="199801"/>
                  </a:lnTo>
                  <a:lnTo>
                    <a:pt x="228907" y="207620"/>
                  </a:lnTo>
                  <a:lnTo>
                    <a:pt x="340024" y="207620"/>
                  </a:lnTo>
                  <a:lnTo>
                    <a:pt x="352399" y="185432"/>
                  </a:lnTo>
                  <a:lnTo>
                    <a:pt x="300951" y="185432"/>
                  </a:lnTo>
                  <a:lnTo>
                    <a:pt x="288786" y="183225"/>
                  </a:lnTo>
                  <a:lnTo>
                    <a:pt x="276167" y="183221"/>
                  </a:lnTo>
                  <a:close/>
                </a:path>
                <a:path w="451485" h="516889">
                  <a:moveTo>
                    <a:pt x="435597" y="0"/>
                  </a:moveTo>
                  <a:lnTo>
                    <a:pt x="406705" y="25211"/>
                  </a:lnTo>
                  <a:lnTo>
                    <a:pt x="372767" y="62792"/>
                  </a:lnTo>
                  <a:lnTo>
                    <a:pt x="350379" y="93626"/>
                  </a:lnTo>
                  <a:lnTo>
                    <a:pt x="330299" y="126449"/>
                  </a:lnTo>
                  <a:lnTo>
                    <a:pt x="312101" y="161302"/>
                  </a:lnTo>
                  <a:lnTo>
                    <a:pt x="300951" y="185432"/>
                  </a:lnTo>
                  <a:lnTo>
                    <a:pt x="352399" y="185432"/>
                  </a:lnTo>
                  <a:lnTo>
                    <a:pt x="451192" y="8305"/>
                  </a:lnTo>
                  <a:lnTo>
                    <a:pt x="435597" y="0"/>
                  </a:lnTo>
                  <a:close/>
                </a:path>
                <a:path w="451485" h="516889">
                  <a:moveTo>
                    <a:pt x="3962" y="152615"/>
                  </a:moveTo>
                  <a:lnTo>
                    <a:pt x="1955" y="161302"/>
                  </a:lnTo>
                  <a:lnTo>
                    <a:pt x="2006" y="161175"/>
                  </a:lnTo>
                  <a:lnTo>
                    <a:pt x="38968" y="161175"/>
                  </a:lnTo>
                  <a:lnTo>
                    <a:pt x="3962" y="152615"/>
                  </a:lnTo>
                  <a:close/>
                </a:path>
                <a:path w="451485" h="516889">
                  <a:moveTo>
                    <a:pt x="443357" y="4114"/>
                  </a:move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41"/>
            <p:cNvSpPr/>
            <p:nvPr/>
          </p:nvSpPr>
          <p:spPr>
            <a:xfrm>
              <a:off x="3436909" y="3575668"/>
              <a:ext cx="240665" cy="106680"/>
            </a:xfrm>
            <a:custGeom>
              <a:avLst/>
              <a:gdLst/>
              <a:ahLst/>
              <a:cxnLst/>
              <a:rect l="l" t="t" r="r" b="b"/>
              <a:pathLst>
                <a:path w="240664" h="106679">
                  <a:moveTo>
                    <a:pt x="5746" y="61168"/>
                  </a:moveTo>
                  <a:lnTo>
                    <a:pt x="0" y="100013"/>
                  </a:lnTo>
                  <a:lnTo>
                    <a:pt x="12333" y="104047"/>
                  </a:lnTo>
                  <a:lnTo>
                    <a:pt x="24129" y="106146"/>
                  </a:lnTo>
                  <a:lnTo>
                    <a:pt x="35460" y="106511"/>
                  </a:lnTo>
                  <a:lnTo>
                    <a:pt x="46395" y="105347"/>
                  </a:lnTo>
                  <a:lnTo>
                    <a:pt x="87606" y="89457"/>
                  </a:lnTo>
                  <a:lnTo>
                    <a:pt x="117850" y="71428"/>
                  </a:lnTo>
                  <a:lnTo>
                    <a:pt x="127790" y="65570"/>
                  </a:lnTo>
                  <a:lnTo>
                    <a:pt x="29395" y="65570"/>
                  </a:lnTo>
                  <a:lnTo>
                    <a:pt x="17823" y="64290"/>
                  </a:lnTo>
                  <a:lnTo>
                    <a:pt x="5746" y="61168"/>
                  </a:lnTo>
                  <a:close/>
                </a:path>
                <a:path w="240664" h="106679">
                  <a:moveTo>
                    <a:pt x="199142" y="0"/>
                  </a:moveTo>
                  <a:lnTo>
                    <a:pt x="154786" y="11119"/>
                  </a:lnTo>
                  <a:lnTo>
                    <a:pt x="102246" y="39996"/>
                  </a:lnTo>
                  <a:lnTo>
                    <a:pt x="92215" y="45929"/>
                  </a:lnTo>
                  <a:lnTo>
                    <a:pt x="51311" y="63415"/>
                  </a:lnTo>
                  <a:lnTo>
                    <a:pt x="29395" y="65570"/>
                  </a:lnTo>
                  <a:lnTo>
                    <a:pt x="127790" y="65570"/>
                  </a:lnTo>
                  <a:lnTo>
                    <a:pt x="181039" y="44195"/>
                  </a:lnTo>
                  <a:lnTo>
                    <a:pt x="239870" y="41411"/>
                  </a:lnTo>
                  <a:lnTo>
                    <a:pt x="240092" y="21701"/>
                  </a:lnTo>
                  <a:lnTo>
                    <a:pt x="237590" y="13825"/>
                  </a:lnTo>
                  <a:lnTo>
                    <a:pt x="232289" y="7389"/>
                  </a:lnTo>
                  <a:lnTo>
                    <a:pt x="224144" y="2723"/>
                  </a:lnTo>
                  <a:lnTo>
                    <a:pt x="213110" y="152"/>
                  </a:lnTo>
                  <a:lnTo>
                    <a:pt x="199142" y="0"/>
                  </a:lnTo>
                  <a:close/>
                </a:path>
                <a:path w="240664" h="106679">
                  <a:moveTo>
                    <a:pt x="239870" y="41411"/>
                  </a:moveTo>
                  <a:lnTo>
                    <a:pt x="211897" y="41411"/>
                  </a:lnTo>
                  <a:lnTo>
                    <a:pt x="222899" y="43510"/>
                  </a:lnTo>
                  <a:lnTo>
                    <a:pt x="231112" y="47545"/>
                  </a:lnTo>
                  <a:lnTo>
                    <a:pt x="236658" y="53218"/>
                  </a:lnTo>
                  <a:lnTo>
                    <a:pt x="239658" y="60236"/>
                  </a:lnTo>
                  <a:lnTo>
                    <a:pt x="239870" y="41411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42"/>
            <p:cNvSpPr/>
            <p:nvPr/>
          </p:nvSpPr>
          <p:spPr>
            <a:xfrm>
              <a:off x="3436909" y="3500115"/>
              <a:ext cx="240665" cy="106680"/>
            </a:xfrm>
            <a:custGeom>
              <a:avLst/>
              <a:gdLst/>
              <a:ahLst/>
              <a:cxnLst/>
              <a:rect l="l" t="t" r="r" b="b"/>
              <a:pathLst>
                <a:path w="240664" h="106679">
                  <a:moveTo>
                    <a:pt x="5772" y="61223"/>
                  </a:moveTo>
                  <a:lnTo>
                    <a:pt x="0" y="100010"/>
                  </a:lnTo>
                  <a:lnTo>
                    <a:pt x="12331" y="104048"/>
                  </a:lnTo>
                  <a:lnTo>
                    <a:pt x="24126" y="106150"/>
                  </a:lnTo>
                  <a:lnTo>
                    <a:pt x="35455" y="106520"/>
                  </a:lnTo>
                  <a:lnTo>
                    <a:pt x="46389" y="105359"/>
                  </a:lnTo>
                  <a:lnTo>
                    <a:pt x="87595" y="89478"/>
                  </a:lnTo>
                  <a:lnTo>
                    <a:pt x="117835" y="71450"/>
                  </a:lnTo>
                  <a:lnTo>
                    <a:pt x="127728" y="65617"/>
                  </a:lnTo>
                  <a:lnTo>
                    <a:pt x="29416" y="65617"/>
                  </a:lnTo>
                  <a:lnTo>
                    <a:pt x="17846" y="64341"/>
                  </a:lnTo>
                  <a:lnTo>
                    <a:pt x="5772" y="61223"/>
                  </a:lnTo>
                  <a:close/>
                </a:path>
                <a:path w="240664" h="106679">
                  <a:moveTo>
                    <a:pt x="199154" y="0"/>
                  </a:moveTo>
                  <a:lnTo>
                    <a:pt x="154787" y="11120"/>
                  </a:lnTo>
                  <a:lnTo>
                    <a:pt x="102255" y="40016"/>
                  </a:lnTo>
                  <a:lnTo>
                    <a:pt x="92225" y="45952"/>
                  </a:lnTo>
                  <a:lnTo>
                    <a:pt x="51327" y="63453"/>
                  </a:lnTo>
                  <a:lnTo>
                    <a:pt x="29416" y="65617"/>
                  </a:lnTo>
                  <a:lnTo>
                    <a:pt x="127728" y="65617"/>
                  </a:lnTo>
                  <a:lnTo>
                    <a:pt x="181018" y="44209"/>
                  </a:lnTo>
                  <a:lnTo>
                    <a:pt x="239869" y="41431"/>
                  </a:lnTo>
                  <a:lnTo>
                    <a:pt x="240087" y="21710"/>
                  </a:lnTo>
                  <a:lnTo>
                    <a:pt x="237591" y="13847"/>
                  </a:lnTo>
                  <a:lnTo>
                    <a:pt x="232291" y="7408"/>
                  </a:lnTo>
                  <a:lnTo>
                    <a:pt x="224148" y="2736"/>
                  </a:lnTo>
                  <a:lnTo>
                    <a:pt x="213118" y="158"/>
                  </a:lnTo>
                  <a:lnTo>
                    <a:pt x="199154" y="0"/>
                  </a:lnTo>
                  <a:close/>
                </a:path>
                <a:path w="240664" h="106679">
                  <a:moveTo>
                    <a:pt x="239869" y="41431"/>
                  </a:moveTo>
                  <a:lnTo>
                    <a:pt x="211882" y="41431"/>
                  </a:lnTo>
                  <a:lnTo>
                    <a:pt x="222886" y="43532"/>
                  </a:lnTo>
                  <a:lnTo>
                    <a:pt x="231102" y="47568"/>
                  </a:lnTo>
                  <a:lnTo>
                    <a:pt x="236650" y="53244"/>
                  </a:lnTo>
                  <a:lnTo>
                    <a:pt x="239654" y="60266"/>
                  </a:lnTo>
                  <a:lnTo>
                    <a:pt x="239869" y="41431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43"/>
            <p:cNvSpPr/>
            <p:nvPr/>
          </p:nvSpPr>
          <p:spPr>
            <a:xfrm>
              <a:off x="3436911" y="3420822"/>
              <a:ext cx="240665" cy="106680"/>
            </a:xfrm>
            <a:custGeom>
              <a:avLst/>
              <a:gdLst/>
              <a:ahLst/>
              <a:cxnLst/>
              <a:rect l="l" t="t" r="r" b="b"/>
              <a:pathLst>
                <a:path w="240664" h="106679">
                  <a:moveTo>
                    <a:pt x="0" y="59125"/>
                  </a:moveTo>
                  <a:lnTo>
                    <a:pt x="0" y="100006"/>
                  </a:lnTo>
                  <a:lnTo>
                    <a:pt x="12330" y="104046"/>
                  </a:lnTo>
                  <a:lnTo>
                    <a:pt x="24124" y="106150"/>
                  </a:lnTo>
                  <a:lnTo>
                    <a:pt x="35452" y="106521"/>
                  </a:lnTo>
                  <a:lnTo>
                    <a:pt x="46384" y="105362"/>
                  </a:lnTo>
                  <a:lnTo>
                    <a:pt x="87587" y="89482"/>
                  </a:lnTo>
                  <a:lnTo>
                    <a:pt x="117823" y="71451"/>
                  </a:lnTo>
                  <a:lnTo>
                    <a:pt x="127711" y="65619"/>
                  </a:lnTo>
                  <a:lnTo>
                    <a:pt x="29988" y="65619"/>
                  </a:lnTo>
                  <a:lnTo>
                    <a:pt x="19266" y="64590"/>
                  </a:lnTo>
                  <a:lnTo>
                    <a:pt x="8155" y="61996"/>
                  </a:lnTo>
                  <a:lnTo>
                    <a:pt x="0" y="59125"/>
                  </a:lnTo>
                  <a:close/>
                </a:path>
                <a:path w="240664" h="106679">
                  <a:moveTo>
                    <a:pt x="199168" y="0"/>
                  </a:moveTo>
                  <a:lnTo>
                    <a:pt x="156242" y="12380"/>
                  </a:lnTo>
                  <a:lnTo>
                    <a:pt x="121638" y="30061"/>
                  </a:lnTo>
                  <a:lnTo>
                    <a:pt x="100591" y="42039"/>
                  </a:lnTo>
                  <a:lnTo>
                    <a:pt x="90444" y="47620"/>
                  </a:lnTo>
                  <a:lnTo>
                    <a:pt x="50571" y="63603"/>
                  </a:lnTo>
                  <a:lnTo>
                    <a:pt x="29988" y="65619"/>
                  </a:lnTo>
                  <a:lnTo>
                    <a:pt x="127711" y="65619"/>
                  </a:lnTo>
                  <a:lnTo>
                    <a:pt x="181003" y="44199"/>
                  </a:lnTo>
                  <a:lnTo>
                    <a:pt x="239861" y="41419"/>
                  </a:lnTo>
                  <a:lnTo>
                    <a:pt x="240080" y="21723"/>
                  </a:lnTo>
                  <a:lnTo>
                    <a:pt x="237583" y="13844"/>
                  </a:lnTo>
                  <a:lnTo>
                    <a:pt x="232289" y="7405"/>
                  </a:lnTo>
                  <a:lnTo>
                    <a:pt x="224151" y="2733"/>
                  </a:lnTo>
                  <a:lnTo>
                    <a:pt x="213126" y="155"/>
                  </a:lnTo>
                  <a:lnTo>
                    <a:pt x="199168" y="0"/>
                  </a:lnTo>
                  <a:close/>
                </a:path>
                <a:path w="240664" h="106679">
                  <a:moveTo>
                    <a:pt x="239861" y="41419"/>
                  </a:moveTo>
                  <a:lnTo>
                    <a:pt x="211871" y="41419"/>
                  </a:lnTo>
                  <a:lnTo>
                    <a:pt x="222877" y="43519"/>
                  </a:lnTo>
                  <a:lnTo>
                    <a:pt x="231094" y="47552"/>
                  </a:lnTo>
                  <a:lnTo>
                    <a:pt x="236645" y="53224"/>
                  </a:lnTo>
                  <a:lnTo>
                    <a:pt x="239652" y="60239"/>
                  </a:lnTo>
                  <a:lnTo>
                    <a:pt x="239861" y="4141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3" name="Slide Number Placeholder 10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NRG is committed to sustainability </a:t>
            </a:r>
            <a:r>
              <a:rPr lang="en-US" sz="1800" dirty="0" smtClean="0"/>
              <a:t>and </a:t>
            </a:r>
            <a:r>
              <a:rPr lang="en-US" sz="1800" dirty="0"/>
              <a:t>a low-carbon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2969" y="1205579"/>
            <a:ext cx="8438063" cy="4989160"/>
            <a:chOff x="0" y="0"/>
            <a:chExt cx="9254626" cy="5654037"/>
          </a:xfrm>
        </p:grpSpPr>
        <p:sp>
          <p:nvSpPr>
            <p:cNvPr id="9" name="Rectangle 8"/>
            <p:cNvSpPr/>
            <p:nvPr/>
          </p:nvSpPr>
          <p:spPr>
            <a:xfrm>
              <a:off x="0" y="1"/>
              <a:ext cx="9144000" cy="5279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9133177" cy="6873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7042" y="143626"/>
              <a:ext cx="7168243" cy="47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pc="200" dirty="0" smtClean="0">
                  <a:solidFill>
                    <a:srgbClr val="FFFFFF"/>
                  </a:solidFill>
                  <a:ea typeface="ＭＳ Ｐゴシック"/>
                </a:rPr>
                <a:t>NRG’s GOAL </a:t>
              </a:r>
              <a:r>
                <a:rPr lang="en-US" sz="1800" dirty="0" smtClean="0">
                  <a:solidFill>
                    <a:srgbClr val="FFFFFF"/>
                  </a:solidFill>
                  <a:ea typeface="ＭＳ Ｐゴシック"/>
                </a:rPr>
                <a:t> </a:t>
              </a:r>
              <a:r>
                <a:rPr lang="en-US" sz="1800" dirty="0" smtClean="0">
                  <a:solidFill>
                    <a:srgbClr val="FFFFFF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│</a:t>
              </a:r>
              <a:r>
                <a:rPr lang="en-US" sz="1800" dirty="0" smtClean="0">
                  <a:solidFill>
                    <a:srgbClr val="FFFFFF"/>
                  </a:solidFill>
                  <a:ea typeface="ＭＳ Ｐゴシック"/>
                </a:rPr>
                <a:t>  </a:t>
              </a:r>
              <a:r>
                <a:rPr lang="en-US" sz="1800" b="1" dirty="0" smtClean="0">
                  <a:solidFill>
                    <a:srgbClr val="FFFFFF"/>
                  </a:solidFill>
                  <a:ea typeface="ＭＳ Ｐゴシック"/>
                </a:rPr>
                <a:t>Grow our business while:</a:t>
              </a:r>
              <a:endParaRPr lang="en-US" sz="1800" b="1" dirty="0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8961" y="2315581"/>
              <a:ext cx="553681" cy="278881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492" y="3368002"/>
              <a:ext cx="553681" cy="17443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51084" y="4541195"/>
              <a:ext cx="553681" cy="5923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9180" y="1910134"/>
              <a:ext cx="967748" cy="47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ea typeface="ＭＳ Ｐゴシック"/>
                </a:rPr>
                <a:t>2014</a:t>
              </a:r>
              <a:endParaRPr lang="en-US" sz="1800" dirty="0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27454" y="2969402"/>
              <a:ext cx="967748" cy="47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ea typeface="ＭＳ Ｐゴシック"/>
                </a:rPr>
                <a:t>2030</a:t>
              </a:r>
              <a:endParaRPr lang="en-US" sz="1800" dirty="0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83435" y="4154611"/>
              <a:ext cx="967748" cy="47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ea typeface="ＭＳ Ｐゴシック"/>
                </a:rPr>
                <a:t>2050</a:t>
              </a:r>
              <a:endParaRPr lang="en-US" sz="1800" dirty="0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10018" y="1387383"/>
              <a:ext cx="1537901" cy="15379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1582" y="1583046"/>
              <a:ext cx="16313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ea typeface="ＭＳ Ｐゴシック"/>
                </a:rPr>
                <a:t>r</a:t>
              </a:r>
              <a:r>
                <a:rPr lang="en-US" sz="1400" dirty="0" smtClean="0">
                  <a:solidFill>
                    <a:srgbClr val="FFFFFF"/>
                  </a:solidFill>
                  <a:ea typeface="ＭＳ Ｐゴシック"/>
                </a:rPr>
                <a:t>educing</a:t>
              </a:r>
              <a:r>
                <a:rPr lang="en-US" sz="2000" dirty="0" smtClean="0">
                  <a:solidFill>
                    <a:srgbClr val="FFFFFF"/>
                  </a:solidFill>
                  <a:ea typeface="ＭＳ Ｐゴシック"/>
                </a:rPr>
                <a:t> </a:t>
              </a:r>
              <a:br>
                <a:rPr lang="en-US" sz="2000" dirty="0" smtClean="0">
                  <a:solidFill>
                    <a:srgbClr val="FFFFFF"/>
                  </a:solidFill>
                  <a:ea typeface="ＭＳ Ｐゴシック"/>
                </a:rPr>
              </a:br>
              <a:r>
                <a:rPr lang="en-US" sz="2000" b="1" dirty="0" smtClean="0">
                  <a:solidFill>
                    <a:srgbClr val="FFFFFF"/>
                  </a:solidFill>
                  <a:ea typeface="ＭＳ Ｐゴシック"/>
                </a:rPr>
                <a:t>CO</a:t>
              </a:r>
              <a:r>
                <a:rPr lang="en-US" sz="2000" b="1" baseline="-25000" dirty="0" smtClean="0">
                  <a:solidFill>
                    <a:srgbClr val="FFFFFF"/>
                  </a:solidFill>
                  <a:ea typeface="ＭＳ Ｐゴシック"/>
                </a:rPr>
                <a:t>2</a:t>
              </a:r>
              <a:r>
                <a:rPr lang="en-US" sz="1400" dirty="0" smtClean="0">
                  <a:solidFill>
                    <a:srgbClr val="FFFFFF"/>
                  </a:solidFill>
                  <a:ea typeface="ＭＳ Ｐゴシック"/>
                </a:rPr>
                <a:t> by </a:t>
              </a:r>
              <a:br>
                <a:rPr lang="en-US" sz="1400" dirty="0" smtClean="0">
                  <a:solidFill>
                    <a:srgbClr val="FFFFFF"/>
                  </a:solidFill>
                  <a:ea typeface="ＭＳ Ｐゴシック"/>
                </a:rPr>
              </a:br>
              <a:r>
                <a:rPr lang="en-US" sz="2000" b="1" dirty="0" smtClean="0">
                  <a:solidFill>
                    <a:srgbClr val="FFFFFF"/>
                  </a:solidFill>
                  <a:ea typeface="ＭＳ Ｐゴシック"/>
                </a:rPr>
                <a:t>50%</a:t>
              </a:r>
              <a:r>
                <a:rPr lang="en-US" sz="2000" dirty="0" smtClean="0">
                  <a:solidFill>
                    <a:srgbClr val="FFFFFF"/>
                  </a:solidFill>
                  <a:ea typeface="ＭＳ Ｐゴシック"/>
                </a:rPr>
                <a:t> </a:t>
              </a:r>
              <a:br>
                <a:rPr lang="en-US" sz="2000" dirty="0" smtClean="0">
                  <a:solidFill>
                    <a:srgbClr val="FFFFFF"/>
                  </a:solidFill>
                  <a:ea typeface="ＭＳ Ｐゴシック"/>
                </a:rPr>
              </a:br>
              <a:endParaRPr lang="en-US" sz="2000" b="1" dirty="0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340238" y="2569783"/>
              <a:ext cx="1537901" cy="15379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30417" y="2765142"/>
              <a:ext cx="16313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ea typeface="ＭＳ Ｐゴシック"/>
                </a:rPr>
                <a:t>r</a:t>
              </a:r>
              <a:r>
                <a:rPr lang="en-US" sz="1400" dirty="0" smtClean="0">
                  <a:solidFill>
                    <a:srgbClr val="FFFFFF"/>
                  </a:solidFill>
                  <a:ea typeface="ＭＳ Ｐゴシック"/>
                </a:rPr>
                <a:t>educing</a:t>
              </a:r>
              <a:r>
                <a:rPr lang="en-US" sz="2000" dirty="0" smtClean="0">
                  <a:solidFill>
                    <a:srgbClr val="FFFFFF"/>
                  </a:solidFill>
                  <a:ea typeface="ＭＳ Ｐゴシック"/>
                </a:rPr>
                <a:t> </a:t>
              </a:r>
              <a:br>
                <a:rPr lang="en-US" sz="2000" dirty="0" smtClean="0">
                  <a:solidFill>
                    <a:srgbClr val="FFFFFF"/>
                  </a:solidFill>
                  <a:ea typeface="ＭＳ Ｐゴシック"/>
                </a:rPr>
              </a:br>
              <a:r>
                <a:rPr lang="en-US" sz="2000" b="1" dirty="0" smtClean="0">
                  <a:solidFill>
                    <a:srgbClr val="FFFFFF"/>
                  </a:solidFill>
                  <a:ea typeface="ＭＳ Ｐゴシック"/>
                </a:rPr>
                <a:t>CO</a:t>
              </a:r>
              <a:r>
                <a:rPr lang="en-US" sz="2000" b="1" baseline="-25000" dirty="0" smtClean="0">
                  <a:solidFill>
                    <a:srgbClr val="FFFFFF"/>
                  </a:solidFill>
                  <a:ea typeface="ＭＳ Ｐゴシック"/>
                </a:rPr>
                <a:t>2</a:t>
              </a:r>
              <a:r>
                <a:rPr lang="en-US" sz="1400" dirty="0" smtClean="0">
                  <a:solidFill>
                    <a:srgbClr val="FFFFFF"/>
                  </a:solidFill>
                  <a:ea typeface="ＭＳ Ｐゴシック"/>
                </a:rPr>
                <a:t> by </a:t>
              </a:r>
              <a:br>
                <a:rPr lang="en-US" sz="1400" dirty="0" smtClean="0">
                  <a:solidFill>
                    <a:srgbClr val="FFFFFF"/>
                  </a:solidFill>
                  <a:ea typeface="ＭＳ Ｐゴシック"/>
                </a:rPr>
              </a:br>
              <a:r>
                <a:rPr lang="en-US" sz="2000" b="1" dirty="0" smtClean="0">
                  <a:solidFill>
                    <a:srgbClr val="FFFFFF"/>
                  </a:solidFill>
                  <a:ea typeface="ＭＳ Ｐゴシック"/>
                </a:rPr>
                <a:t>90%</a:t>
              </a:r>
              <a:r>
                <a:rPr lang="en-US" sz="2000" dirty="0" smtClean="0">
                  <a:solidFill>
                    <a:srgbClr val="FFFFFF"/>
                  </a:solidFill>
                  <a:ea typeface="ＭＳ Ｐゴシック"/>
                </a:rPr>
                <a:t> </a:t>
              </a:r>
              <a:br>
                <a:rPr lang="en-US" sz="2000" dirty="0" smtClean="0">
                  <a:solidFill>
                    <a:srgbClr val="FFFFFF"/>
                  </a:solidFill>
                  <a:ea typeface="ＭＳ Ｐゴシック"/>
                </a:rPr>
              </a:br>
              <a:endParaRPr lang="en-US" sz="2000" b="1" dirty="0">
                <a:solidFill>
                  <a:srgbClr val="FFFFFF"/>
                </a:solidFill>
                <a:ea typeface="ＭＳ Ｐゴシック"/>
              </a:endParaRPr>
            </a:p>
          </p:txBody>
        </p:sp>
        <p:sp>
          <p:nvSpPr>
            <p:cNvPr id="22" name="Arc 21"/>
            <p:cNvSpPr/>
            <p:nvPr/>
          </p:nvSpPr>
          <p:spPr>
            <a:xfrm>
              <a:off x="2071606" y="2418586"/>
              <a:ext cx="1988071" cy="1863365"/>
            </a:xfrm>
            <a:prstGeom prst="arc">
              <a:avLst>
                <a:gd name="adj1" fmla="val 15427193"/>
                <a:gd name="adj2" fmla="val 1319505"/>
              </a:avLst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3671888" y="4334461"/>
              <a:ext cx="203200" cy="790575"/>
            </a:xfrm>
            <a:custGeom>
              <a:avLst/>
              <a:gdLst>
                <a:gd name="T0" fmla="*/ 0 w 128"/>
                <a:gd name="T1" fmla="*/ 0 h 498"/>
                <a:gd name="T2" fmla="*/ 128 w 128"/>
                <a:gd name="T3" fmla="*/ 0 h 498"/>
                <a:gd name="T4" fmla="*/ 128 w 128"/>
                <a:gd name="T5" fmla="*/ 498 h 498"/>
                <a:gd name="T6" fmla="*/ 0 w 128"/>
                <a:gd name="T7" fmla="*/ 498 h 498"/>
                <a:gd name="T8" fmla="*/ 0 w 128"/>
                <a:gd name="T9" fmla="*/ 0 h 498"/>
                <a:gd name="T10" fmla="*/ 0 w 128"/>
                <a:gd name="T11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498">
                  <a:moveTo>
                    <a:pt x="0" y="0"/>
                  </a:moveTo>
                  <a:lnTo>
                    <a:pt x="128" y="0"/>
                  </a:lnTo>
                  <a:lnTo>
                    <a:pt x="128" y="498"/>
                  </a:lnTo>
                  <a:lnTo>
                    <a:pt x="0" y="4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4171950" y="4644024"/>
              <a:ext cx="204788" cy="481012"/>
            </a:xfrm>
            <a:custGeom>
              <a:avLst/>
              <a:gdLst>
                <a:gd name="T0" fmla="*/ 0 w 129"/>
                <a:gd name="T1" fmla="*/ 0 h 303"/>
                <a:gd name="T2" fmla="*/ 129 w 129"/>
                <a:gd name="T3" fmla="*/ 0 h 303"/>
                <a:gd name="T4" fmla="*/ 129 w 129"/>
                <a:gd name="T5" fmla="*/ 303 h 303"/>
                <a:gd name="T6" fmla="*/ 0 w 129"/>
                <a:gd name="T7" fmla="*/ 303 h 303"/>
                <a:gd name="T8" fmla="*/ 0 w 129"/>
                <a:gd name="T9" fmla="*/ 0 h 303"/>
                <a:gd name="T10" fmla="*/ 0 w 129"/>
                <a:gd name="T1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303">
                  <a:moveTo>
                    <a:pt x="0" y="0"/>
                  </a:moveTo>
                  <a:lnTo>
                    <a:pt x="129" y="0"/>
                  </a:lnTo>
                  <a:lnTo>
                    <a:pt x="129" y="303"/>
                  </a:lnTo>
                  <a:lnTo>
                    <a:pt x="0" y="3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4575175" y="4334461"/>
              <a:ext cx="173038" cy="790575"/>
            </a:xfrm>
            <a:custGeom>
              <a:avLst/>
              <a:gdLst>
                <a:gd name="T0" fmla="*/ 0 w 109"/>
                <a:gd name="T1" fmla="*/ 0 h 498"/>
                <a:gd name="T2" fmla="*/ 109 w 109"/>
                <a:gd name="T3" fmla="*/ 0 h 498"/>
                <a:gd name="T4" fmla="*/ 109 w 109"/>
                <a:gd name="T5" fmla="*/ 498 h 498"/>
                <a:gd name="T6" fmla="*/ 0 w 109"/>
                <a:gd name="T7" fmla="*/ 498 h 498"/>
                <a:gd name="T8" fmla="*/ 0 w 109"/>
                <a:gd name="T9" fmla="*/ 0 h 498"/>
                <a:gd name="T10" fmla="*/ 0 w 109"/>
                <a:gd name="T11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98">
                  <a:moveTo>
                    <a:pt x="0" y="0"/>
                  </a:moveTo>
                  <a:lnTo>
                    <a:pt x="109" y="0"/>
                  </a:lnTo>
                  <a:lnTo>
                    <a:pt x="109" y="498"/>
                  </a:lnTo>
                  <a:lnTo>
                    <a:pt x="0" y="4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5059363" y="4410661"/>
              <a:ext cx="131763" cy="714375"/>
            </a:xfrm>
            <a:custGeom>
              <a:avLst/>
              <a:gdLst>
                <a:gd name="T0" fmla="*/ 0 w 83"/>
                <a:gd name="T1" fmla="*/ 0 h 450"/>
                <a:gd name="T2" fmla="*/ 83 w 83"/>
                <a:gd name="T3" fmla="*/ 0 h 450"/>
                <a:gd name="T4" fmla="*/ 83 w 83"/>
                <a:gd name="T5" fmla="*/ 450 h 450"/>
                <a:gd name="T6" fmla="*/ 0 w 83"/>
                <a:gd name="T7" fmla="*/ 450 h 450"/>
                <a:gd name="T8" fmla="*/ 0 w 83"/>
                <a:gd name="T9" fmla="*/ 0 h 450"/>
                <a:gd name="T10" fmla="*/ 0 w 83"/>
                <a:gd name="T1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50">
                  <a:moveTo>
                    <a:pt x="0" y="0"/>
                  </a:moveTo>
                  <a:lnTo>
                    <a:pt x="83" y="0"/>
                  </a:lnTo>
                  <a:lnTo>
                    <a:pt x="83" y="450"/>
                  </a:lnTo>
                  <a:lnTo>
                    <a:pt x="0" y="4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5059363" y="4653549"/>
              <a:ext cx="217488" cy="471487"/>
            </a:xfrm>
            <a:custGeom>
              <a:avLst/>
              <a:gdLst>
                <a:gd name="T0" fmla="*/ 0 w 137"/>
                <a:gd name="T1" fmla="*/ 0 h 297"/>
                <a:gd name="T2" fmla="*/ 137 w 137"/>
                <a:gd name="T3" fmla="*/ 0 h 297"/>
                <a:gd name="T4" fmla="*/ 137 w 137"/>
                <a:gd name="T5" fmla="*/ 297 h 297"/>
                <a:gd name="T6" fmla="*/ 0 w 137"/>
                <a:gd name="T7" fmla="*/ 297 h 297"/>
                <a:gd name="T8" fmla="*/ 0 w 137"/>
                <a:gd name="T9" fmla="*/ 0 h 297"/>
                <a:gd name="T10" fmla="*/ 0 w 137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97">
                  <a:moveTo>
                    <a:pt x="0" y="0"/>
                  </a:moveTo>
                  <a:lnTo>
                    <a:pt x="137" y="0"/>
                  </a:lnTo>
                  <a:lnTo>
                    <a:pt x="137" y="297"/>
                  </a:lnTo>
                  <a:lnTo>
                    <a:pt x="0" y="2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4795838" y="4639261"/>
              <a:ext cx="217488" cy="485775"/>
            </a:xfrm>
            <a:custGeom>
              <a:avLst/>
              <a:gdLst>
                <a:gd name="T0" fmla="*/ 0 w 137"/>
                <a:gd name="T1" fmla="*/ 0 h 306"/>
                <a:gd name="T2" fmla="*/ 137 w 137"/>
                <a:gd name="T3" fmla="*/ 0 h 306"/>
                <a:gd name="T4" fmla="*/ 137 w 137"/>
                <a:gd name="T5" fmla="*/ 306 h 306"/>
                <a:gd name="T6" fmla="*/ 0 w 137"/>
                <a:gd name="T7" fmla="*/ 306 h 306"/>
                <a:gd name="T8" fmla="*/ 0 w 137"/>
                <a:gd name="T9" fmla="*/ 0 h 306"/>
                <a:gd name="T10" fmla="*/ 0 w 137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306">
                  <a:moveTo>
                    <a:pt x="0" y="0"/>
                  </a:moveTo>
                  <a:lnTo>
                    <a:pt x="137" y="0"/>
                  </a:lnTo>
                  <a:lnTo>
                    <a:pt x="137" y="306"/>
                  </a:lnTo>
                  <a:lnTo>
                    <a:pt x="0" y="30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5426075" y="4867861"/>
              <a:ext cx="49213" cy="257175"/>
            </a:xfrm>
            <a:custGeom>
              <a:avLst/>
              <a:gdLst>
                <a:gd name="T0" fmla="*/ 0 w 31"/>
                <a:gd name="T1" fmla="*/ 0 h 162"/>
                <a:gd name="T2" fmla="*/ 31 w 31"/>
                <a:gd name="T3" fmla="*/ 0 h 162"/>
                <a:gd name="T4" fmla="*/ 31 w 31"/>
                <a:gd name="T5" fmla="*/ 162 h 162"/>
                <a:gd name="T6" fmla="*/ 0 w 31"/>
                <a:gd name="T7" fmla="*/ 162 h 162"/>
                <a:gd name="T8" fmla="*/ 0 w 31"/>
                <a:gd name="T9" fmla="*/ 0 h 162"/>
                <a:gd name="T10" fmla="*/ 0 w 31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2">
                  <a:moveTo>
                    <a:pt x="0" y="0"/>
                  </a:moveTo>
                  <a:lnTo>
                    <a:pt x="31" y="0"/>
                  </a:lnTo>
                  <a:lnTo>
                    <a:pt x="31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6103938" y="4340811"/>
              <a:ext cx="169863" cy="784225"/>
            </a:xfrm>
            <a:custGeom>
              <a:avLst/>
              <a:gdLst>
                <a:gd name="T0" fmla="*/ 0 w 107"/>
                <a:gd name="T1" fmla="*/ 0 h 494"/>
                <a:gd name="T2" fmla="*/ 107 w 107"/>
                <a:gd name="T3" fmla="*/ 0 h 494"/>
                <a:gd name="T4" fmla="*/ 107 w 107"/>
                <a:gd name="T5" fmla="*/ 494 h 494"/>
                <a:gd name="T6" fmla="*/ 0 w 107"/>
                <a:gd name="T7" fmla="*/ 494 h 494"/>
                <a:gd name="T8" fmla="*/ 0 w 107"/>
                <a:gd name="T9" fmla="*/ 0 h 494"/>
                <a:gd name="T10" fmla="*/ 0 w 107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494">
                  <a:moveTo>
                    <a:pt x="0" y="0"/>
                  </a:moveTo>
                  <a:lnTo>
                    <a:pt x="107" y="0"/>
                  </a:lnTo>
                  <a:lnTo>
                    <a:pt x="107" y="494"/>
                  </a:lnTo>
                  <a:lnTo>
                    <a:pt x="0" y="4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5786438" y="4056649"/>
              <a:ext cx="246063" cy="1068387"/>
            </a:xfrm>
            <a:custGeom>
              <a:avLst/>
              <a:gdLst>
                <a:gd name="T0" fmla="*/ 0 w 155"/>
                <a:gd name="T1" fmla="*/ 248 h 673"/>
                <a:gd name="T2" fmla="*/ 23 w 155"/>
                <a:gd name="T3" fmla="*/ 248 h 673"/>
                <a:gd name="T4" fmla="*/ 23 w 155"/>
                <a:gd name="T5" fmla="*/ 128 h 673"/>
                <a:gd name="T6" fmla="*/ 29 w 155"/>
                <a:gd name="T7" fmla="*/ 128 h 673"/>
                <a:gd name="T8" fmla="*/ 34 w 155"/>
                <a:gd name="T9" fmla="*/ 104 h 673"/>
                <a:gd name="T10" fmla="*/ 39 w 155"/>
                <a:gd name="T11" fmla="*/ 128 h 673"/>
                <a:gd name="T12" fmla="*/ 51 w 155"/>
                <a:gd name="T13" fmla="*/ 128 h 673"/>
                <a:gd name="T14" fmla="*/ 51 w 155"/>
                <a:gd name="T15" fmla="*/ 98 h 673"/>
                <a:gd name="T16" fmla="*/ 58 w 155"/>
                <a:gd name="T17" fmla="*/ 90 h 673"/>
                <a:gd name="T18" fmla="*/ 63 w 155"/>
                <a:gd name="T19" fmla="*/ 90 h 673"/>
                <a:gd name="T20" fmla="*/ 63 w 155"/>
                <a:gd name="T21" fmla="*/ 50 h 673"/>
                <a:gd name="T22" fmla="*/ 67 w 155"/>
                <a:gd name="T23" fmla="*/ 50 h 673"/>
                <a:gd name="T24" fmla="*/ 70 w 155"/>
                <a:gd name="T25" fmla="*/ 40 h 673"/>
                <a:gd name="T26" fmla="*/ 70 w 155"/>
                <a:gd name="T27" fmla="*/ 21 h 673"/>
                <a:gd name="T28" fmla="*/ 74 w 155"/>
                <a:gd name="T29" fmla="*/ 21 h 673"/>
                <a:gd name="T30" fmla="*/ 78 w 155"/>
                <a:gd name="T31" fmla="*/ 0 h 673"/>
                <a:gd name="T32" fmla="*/ 83 w 155"/>
                <a:gd name="T33" fmla="*/ 21 h 673"/>
                <a:gd name="T34" fmla="*/ 86 w 155"/>
                <a:gd name="T35" fmla="*/ 21 h 673"/>
                <a:gd name="T36" fmla="*/ 86 w 155"/>
                <a:gd name="T37" fmla="*/ 40 h 673"/>
                <a:gd name="T38" fmla="*/ 88 w 155"/>
                <a:gd name="T39" fmla="*/ 50 h 673"/>
                <a:gd name="T40" fmla="*/ 93 w 155"/>
                <a:gd name="T41" fmla="*/ 50 h 673"/>
                <a:gd name="T42" fmla="*/ 93 w 155"/>
                <a:gd name="T43" fmla="*/ 90 h 673"/>
                <a:gd name="T44" fmla="*/ 99 w 155"/>
                <a:gd name="T45" fmla="*/ 90 h 673"/>
                <a:gd name="T46" fmla="*/ 104 w 155"/>
                <a:gd name="T47" fmla="*/ 98 h 673"/>
                <a:gd name="T48" fmla="*/ 104 w 155"/>
                <a:gd name="T49" fmla="*/ 128 h 673"/>
                <a:gd name="T50" fmla="*/ 118 w 155"/>
                <a:gd name="T51" fmla="*/ 128 h 673"/>
                <a:gd name="T52" fmla="*/ 123 w 155"/>
                <a:gd name="T53" fmla="*/ 104 h 673"/>
                <a:gd name="T54" fmla="*/ 128 w 155"/>
                <a:gd name="T55" fmla="*/ 128 h 673"/>
                <a:gd name="T56" fmla="*/ 134 w 155"/>
                <a:gd name="T57" fmla="*/ 128 h 673"/>
                <a:gd name="T58" fmla="*/ 134 w 155"/>
                <a:gd name="T59" fmla="*/ 248 h 673"/>
                <a:gd name="T60" fmla="*/ 155 w 155"/>
                <a:gd name="T61" fmla="*/ 248 h 673"/>
                <a:gd name="T62" fmla="*/ 155 w 155"/>
                <a:gd name="T63" fmla="*/ 673 h 673"/>
                <a:gd name="T64" fmla="*/ 0 w 155"/>
                <a:gd name="T65" fmla="*/ 673 h 673"/>
                <a:gd name="T66" fmla="*/ 0 w 155"/>
                <a:gd name="T67" fmla="*/ 248 h 673"/>
                <a:gd name="T68" fmla="*/ 0 w 155"/>
                <a:gd name="T69" fmla="*/ 248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673">
                  <a:moveTo>
                    <a:pt x="0" y="248"/>
                  </a:moveTo>
                  <a:lnTo>
                    <a:pt x="23" y="248"/>
                  </a:lnTo>
                  <a:lnTo>
                    <a:pt x="23" y="128"/>
                  </a:lnTo>
                  <a:lnTo>
                    <a:pt x="29" y="128"/>
                  </a:lnTo>
                  <a:lnTo>
                    <a:pt x="34" y="104"/>
                  </a:lnTo>
                  <a:lnTo>
                    <a:pt x="39" y="128"/>
                  </a:lnTo>
                  <a:lnTo>
                    <a:pt x="51" y="128"/>
                  </a:lnTo>
                  <a:lnTo>
                    <a:pt x="51" y="98"/>
                  </a:lnTo>
                  <a:lnTo>
                    <a:pt x="58" y="90"/>
                  </a:lnTo>
                  <a:lnTo>
                    <a:pt x="63" y="90"/>
                  </a:lnTo>
                  <a:lnTo>
                    <a:pt x="63" y="50"/>
                  </a:lnTo>
                  <a:lnTo>
                    <a:pt x="67" y="50"/>
                  </a:lnTo>
                  <a:lnTo>
                    <a:pt x="70" y="40"/>
                  </a:lnTo>
                  <a:lnTo>
                    <a:pt x="70" y="21"/>
                  </a:lnTo>
                  <a:lnTo>
                    <a:pt x="74" y="21"/>
                  </a:lnTo>
                  <a:lnTo>
                    <a:pt x="78" y="0"/>
                  </a:lnTo>
                  <a:lnTo>
                    <a:pt x="83" y="21"/>
                  </a:lnTo>
                  <a:lnTo>
                    <a:pt x="86" y="21"/>
                  </a:lnTo>
                  <a:lnTo>
                    <a:pt x="86" y="40"/>
                  </a:lnTo>
                  <a:lnTo>
                    <a:pt x="88" y="50"/>
                  </a:lnTo>
                  <a:lnTo>
                    <a:pt x="93" y="50"/>
                  </a:lnTo>
                  <a:lnTo>
                    <a:pt x="93" y="90"/>
                  </a:lnTo>
                  <a:lnTo>
                    <a:pt x="99" y="90"/>
                  </a:lnTo>
                  <a:lnTo>
                    <a:pt x="104" y="98"/>
                  </a:lnTo>
                  <a:lnTo>
                    <a:pt x="104" y="128"/>
                  </a:lnTo>
                  <a:lnTo>
                    <a:pt x="118" y="128"/>
                  </a:lnTo>
                  <a:lnTo>
                    <a:pt x="123" y="104"/>
                  </a:lnTo>
                  <a:lnTo>
                    <a:pt x="128" y="128"/>
                  </a:lnTo>
                  <a:lnTo>
                    <a:pt x="134" y="128"/>
                  </a:lnTo>
                  <a:lnTo>
                    <a:pt x="134" y="248"/>
                  </a:lnTo>
                  <a:lnTo>
                    <a:pt x="155" y="248"/>
                  </a:lnTo>
                  <a:lnTo>
                    <a:pt x="155" y="673"/>
                  </a:lnTo>
                  <a:lnTo>
                    <a:pt x="0" y="673"/>
                  </a:lnTo>
                  <a:lnTo>
                    <a:pt x="0" y="24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6950075" y="4296361"/>
              <a:ext cx="244475" cy="828675"/>
            </a:xfrm>
            <a:custGeom>
              <a:avLst/>
              <a:gdLst>
                <a:gd name="T0" fmla="*/ 0 w 154"/>
                <a:gd name="T1" fmla="*/ 0 h 522"/>
                <a:gd name="T2" fmla="*/ 154 w 154"/>
                <a:gd name="T3" fmla="*/ 0 h 522"/>
                <a:gd name="T4" fmla="*/ 154 w 154"/>
                <a:gd name="T5" fmla="*/ 522 h 522"/>
                <a:gd name="T6" fmla="*/ 0 w 154"/>
                <a:gd name="T7" fmla="*/ 522 h 522"/>
                <a:gd name="T8" fmla="*/ 0 w 154"/>
                <a:gd name="T9" fmla="*/ 0 h 522"/>
                <a:gd name="T10" fmla="*/ 0 w 154"/>
                <a:gd name="T1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522">
                  <a:moveTo>
                    <a:pt x="0" y="0"/>
                  </a:moveTo>
                  <a:lnTo>
                    <a:pt x="154" y="0"/>
                  </a:lnTo>
                  <a:lnTo>
                    <a:pt x="154" y="522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8002588" y="4755149"/>
              <a:ext cx="128588" cy="369887"/>
            </a:xfrm>
            <a:custGeom>
              <a:avLst/>
              <a:gdLst>
                <a:gd name="T0" fmla="*/ 0 w 81"/>
                <a:gd name="T1" fmla="*/ 0 h 233"/>
                <a:gd name="T2" fmla="*/ 81 w 81"/>
                <a:gd name="T3" fmla="*/ 0 h 233"/>
                <a:gd name="T4" fmla="*/ 81 w 81"/>
                <a:gd name="T5" fmla="*/ 233 h 233"/>
                <a:gd name="T6" fmla="*/ 0 w 81"/>
                <a:gd name="T7" fmla="*/ 233 h 233"/>
                <a:gd name="T8" fmla="*/ 0 w 81"/>
                <a:gd name="T9" fmla="*/ 0 h 233"/>
                <a:gd name="T10" fmla="*/ 0 w 81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33">
                  <a:moveTo>
                    <a:pt x="0" y="0"/>
                  </a:moveTo>
                  <a:lnTo>
                    <a:pt x="81" y="0"/>
                  </a:lnTo>
                  <a:lnTo>
                    <a:pt x="81" y="233"/>
                  </a:lnTo>
                  <a:lnTo>
                    <a:pt x="0" y="2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8415338" y="4758324"/>
              <a:ext cx="130175" cy="366712"/>
            </a:xfrm>
            <a:custGeom>
              <a:avLst/>
              <a:gdLst>
                <a:gd name="T0" fmla="*/ 0 w 82"/>
                <a:gd name="T1" fmla="*/ 0 h 231"/>
                <a:gd name="T2" fmla="*/ 82 w 82"/>
                <a:gd name="T3" fmla="*/ 0 h 231"/>
                <a:gd name="T4" fmla="*/ 82 w 82"/>
                <a:gd name="T5" fmla="*/ 231 h 231"/>
                <a:gd name="T6" fmla="*/ 0 w 82"/>
                <a:gd name="T7" fmla="*/ 231 h 231"/>
                <a:gd name="T8" fmla="*/ 0 w 82"/>
                <a:gd name="T9" fmla="*/ 0 h 231"/>
                <a:gd name="T10" fmla="*/ 0 w 82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31">
                  <a:moveTo>
                    <a:pt x="0" y="0"/>
                  </a:moveTo>
                  <a:lnTo>
                    <a:pt x="82" y="0"/>
                  </a:lnTo>
                  <a:lnTo>
                    <a:pt x="82" y="23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8597900" y="4672599"/>
              <a:ext cx="130175" cy="452437"/>
            </a:xfrm>
            <a:custGeom>
              <a:avLst/>
              <a:gdLst>
                <a:gd name="T0" fmla="*/ 0 w 82"/>
                <a:gd name="T1" fmla="*/ 0 h 285"/>
                <a:gd name="T2" fmla="*/ 82 w 82"/>
                <a:gd name="T3" fmla="*/ 0 h 285"/>
                <a:gd name="T4" fmla="*/ 82 w 82"/>
                <a:gd name="T5" fmla="*/ 285 h 285"/>
                <a:gd name="T6" fmla="*/ 0 w 82"/>
                <a:gd name="T7" fmla="*/ 285 h 285"/>
                <a:gd name="T8" fmla="*/ 0 w 82"/>
                <a:gd name="T9" fmla="*/ 0 h 285"/>
                <a:gd name="T10" fmla="*/ 0 w 82"/>
                <a:gd name="T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85">
                  <a:moveTo>
                    <a:pt x="0" y="0"/>
                  </a:moveTo>
                  <a:lnTo>
                    <a:pt x="82" y="0"/>
                  </a:lnTo>
                  <a:lnTo>
                    <a:pt x="82" y="285"/>
                  </a:lnTo>
                  <a:lnTo>
                    <a:pt x="0" y="2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8167688" y="4107449"/>
              <a:ext cx="222250" cy="1017587"/>
            </a:xfrm>
            <a:custGeom>
              <a:avLst/>
              <a:gdLst>
                <a:gd name="T0" fmla="*/ 0 w 140"/>
                <a:gd name="T1" fmla="*/ 181 h 641"/>
                <a:gd name="T2" fmla="*/ 6 w 140"/>
                <a:gd name="T3" fmla="*/ 181 h 641"/>
                <a:gd name="T4" fmla="*/ 6 w 140"/>
                <a:gd name="T5" fmla="*/ 173 h 641"/>
                <a:gd name="T6" fmla="*/ 67 w 140"/>
                <a:gd name="T7" fmla="*/ 130 h 641"/>
                <a:gd name="T8" fmla="*/ 80 w 140"/>
                <a:gd name="T9" fmla="*/ 130 h 641"/>
                <a:gd name="T10" fmla="*/ 80 w 140"/>
                <a:gd name="T11" fmla="*/ 122 h 641"/>
                <a:gd name="T12" fmla="*/ 91 w 140"/>
                <a:gd name="T13" fmla="*/ 122 h 641"/>
                <a:gd name="T14" fmla="*/ 91 w 140"/>
                <a:gd name="T15" fmla="*/ 95 h 641"/>
                <a:gd name="T16" fmla="*/ 96 w 140"/>
                <a:gd name="T17" fmla="*/ 95 h 641"/>
                <a:gd name="T18" fmla="*/ 102 w 140"/>
                <a:gd name="T19" fmla="*/ 80 h 641"/>
                <a:gd name="T20" fmla="*/ 102 w 140"/>
                <a:gd name="T21" fmla="*/ 80 h 641"/>
                <a:gd name="T22" fmla="*/ 105 w 140"/>
                <a:gd name="T23" fmla="*/ 0 h 641"/>
                <a:gd name="T24" fmla="*/ 107 w 140"/>
                <a:gd name="T25" fmla="*/ 80 h 641"/>
                <a:gd name="T26" fmla="*/ 108 w 140"/>
                <a:gd name="T27" fmla="*/ 80 h 641"/>
                <a:gd name="T28" fmla="*/ 113 w 140"/>
                <a:gd name="T29" fmla="*/ 95 h 641"/>
                <a:gd name="T30" fmla="*/ 118 w 140"/>
                <a:gd name="T31" fmla="*/ 95 h 641"/>
                <a:gd name="T32" fmla="*/ 118 w 140"/>
                <a:gd name="T33" fmla="*/ 122 h 641"/>
                <a:gd name="T34" fmla="*/ 121 w 140"/>
                <a:gd name="T35" fmla="*/ 122 h 641"/>
                <a:gd name="T36" fmla="*/ 121 w 140"/>
                <a:gd name="T37" fmla="*/ 130 h 641"/>
                <a:gd name="T38" fmla="*/ 124 w 140"/>
                <a:gd name="T39" fmla="*/ 130 h 641"/>
                <a:gd name="T40" fmla="*/ 124 w 140"/>
                <a:gd name="T41" fmla="*/ 136 h 641"/>
                <a:gd name="T42" fmla="*/ 131 w 140"/>
                <a:gd name="T43" fmla="*/ 136 h 641"/>
                <a:gd name="T44" fmla="*/ 131 w 140"/>
                <a:gd name="T45" fmla="*/ 181 h 641"/>
                <a:gd name="T46" fmla="*/ 140 w 140"/>
                <a:gd name="T47" fmla="*/ 181 h 641"/>
                <a:gd name="T48" fmla="*/ 140 w 140"/>
                <a:gd name="T49" fmla="*/ 641 h 641"/>
                <a:gd name="T50" fmla="*/ 0 w 140"/>
                <a:gd name="T51" fmla="*/ 641 h 641"/>
                <a:gd name="T52" fmla="*/ 0 w 140"/>
                <a:gd name="T53" fmla="*/ 181 h 641"/>
                <a:gd name="T54" fmla="*/ 0 w 140"/>
                <a:gd name="T55" fmla="*/ 18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641">
                  <a:moveTo>
                    <a:pt x="0" y="181"/>
                  </a:moveTo>
                  <a:lnTo>
                    <a:pt x="6" y="181"/>
                  </a:lnTo>
                  <a:lnTo>
                    <a:pt x="6" y="173"/>
                  </a:lnTo>
                  <a:lnTo>
                    <a:pt x="67" y="130"/>
                  </a:lnTo>
                  <a:lnTo>
                    <a:pt x="80" y="130"/>
                  </a:lnTo>
                  <a:lnTo>
                    <a:pt x="80" y="122"/>
                  </a:lnTo>
                  <a:lnTo>
                    <a:pt x="91" y="122"/>
                  </a:lnTo>
                  <a:lnTo>
                    <a:pt x="91" y="95"/>
                  </a:lnTo>
                  <a:lnTo>
                    <a:pt x="96" y="95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5" y="0"/>
                  </a:lnTo>
                  <a:lnTo>
                    <a:pt x="107" y="80"/>
                  </a:lnTo>
                  <a:lnTo>
                    <a:pt x="108" y="80"/>
                  </a:lnTo>
                  <a:lnTo>
                    <a:pt x="113" y="95"/>
                  </a:lnTo>
                  <a:lnTo>
                    <a:pt x="118" y="95"/>
                  </a:lnTo>
                  <a:lnTo>
                    <a:pt x="118" y="122"/>
                  </a:lnTo>
                  <a:lnTo>
                    <a:pt x="121" y="122"/>
                  </a:lnTo>
                  <a:lnTo>
                    <a:pt x="121" y="130"/>
                  </a:lnTo>
                  <a:lnTo>
                    <a:pt x="124" y="130"/>
                  </a:lnTo>
                  <a:lnTo>
                    <a:pt x="124" y="136"/>
                  </a:lnTo>
                  <a:lnTo>
                    <a:pt x="131" y="136"/>
                  </a:lnTo>
                  <a:lnTo>
                    <a:pt x="131" y="181"/>
                  </a:lnTo>
                  <a:lnTo>
                    <a:pt x="140" y="181"/>
                  </a:lnTo>
                  <a:lnTo>
                    <a:pt x="140" y="641"/>
                  </a:lnTo>
                  <a:lnTo>
                    <a:pt x="0" y="641"/>
                  </a:ln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10350" y="4715461"/>
              <a:ext cx="76200" cy="409575"/>
            </a:xfrm>
            <a:custGeom>
              <a:avLst/>
              <a:gdLst>
                <a:gd name="T0" fmla="*/ 0 w 48"/>
                <a:gd name="T1" fmla="*/ 0 h 258"/>
                <a:gd name="T2" fmla="*/ 48 w 48"/>
                <a:gd name="T3" fmla="*/ 0 h 258"/>
                <a:gd name="T4" fmla="*/ 48 w 48"/>
                <a:gd name="T5" fmla="*/ 258 h 258"/>
                <a:gd name="T6" fmla="*/ 0 w 48"/>
                <a:gd name="T7" fmla="*/ 258 h 258"/>
                <a:gd name="T8" fmla="*/ 0 w 48"/>
                <a:gd name="T9" fmla="*/ 0 h 258"/>
                <a:gd name="T10" fmla="*/ 0 w 48"/>
                <a:gd name="T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58">
                  <a:moveTo>
                    <a:pt x="0" y="0"/>
                  </a:moveTo>
                  <a:lnTo>
                    <a:pt x="48" y="0"/>
                  </a:lnTo>
                  <a:lnTo>
                    <a:pt x="48" y="258"/>
                  </a:lnTo>
                  <a:lnTo>
                    <a:pt x="0" y="2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3433763" y="4974224"/>
              <a:ext cx="144463" cy="150812"/>
            </a:xfrm>
            <a:custGeom>
              <a:avLst/>
              <a:gdLst>
                <a:gd name="T0" fmla="*/ 0 w 91"/>
                <a:gd name="T1" fmla="*/ 0 h 95"/>
                <a:gd name="T2" fmla="*/ 91 w 91"/>
                <a:gd name="T3" fmla="*/ 0 h 95"/>
                <a:gd name="T4" fmla="*/ 91 w 91"/>
                <a:gd name="T5" fmla="*/ 95 h 95"/>
                <a:gd name="T6" fmla="*/ 0 w 91"/>
                <a:gd name="T7" fmla="*/ 95 h 95"/>
                <a:gd name="T8" fmla="*/ 0 w 91"/>
                <a:gd name="T9" fmla="*/ 0 h 95"/>
                <a:gd name="T10" fmla="*/ 0 w 91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5">
                  <a:moveTo>
                    <a:pt x="0" y="0"/>
                  </a:moveTo>
                  <a:lnTo>
                    <a:pt x="91" y="0"/>
                  </a:lnTo>
                  <a:lnTo>
                    <a:pt x="91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3695700" y="4928186"/>
              <a:ext cx="69850" cy="196850"/>
            </a:xfrm>
            <a:custGeom>
              <a:avLst/>
              <a:gdLst>
                <a:gd name="T0" fmla="*/ 0 w 44"/>
                <a:gd name="T1" fmla="*/ 0 h 124"/>
                <a:gd name="T2" fmla="*/ 44 w 44"/>
                <a:gd name="T3" fmla="*/ 0 h 124"/>
                <a:gd name="T4" fmla="*/ 44 w 44"/>
                <a:gd name="T5" fmla="*/ 124 h 124"/>
                <a:gd name="T6" fmla="*/ 0 w 44"/>
                <a:gd name="T7" fmla="*/ 124 h 124"/>
                <a:gd name="T8" fmla="*/ 0 w 44"/>
                <a:gd name="T9" fmla="*/ 0 h 124"/>
                <a:gd name="T10" fmla="*/ 0 w 44"/>
                <a:gd name="T1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4">
                  <a:moveTo>
                    <a:pt x="0" y="0"/>
                  </a:moveTo>
                  <a:lnTo>
                    <a:pt x="44" y="0"/>
                  </a:lnTo>
                  <a:lnTo>
                    <a:pt x="4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3798888" y="4821824"/>
              <a:ext cx="74613" cy="303212"/>
            </a:xfrm>
            <a:custGeom>
              <a:avLst/>
              <a:gdLst>
                <a:gd name="T0" fmla="*/ 0 w 47"/>
                <a:gd name="T1" fmla="*/ 0 h 191"/>
                <a:gd name="T2" fmla="*/ 47 w 47"/>
                <a:gd name="T3" fmla="*/ 0 h 191"/>
                <a:gd name="T4" fmla="*/ 47 w 47"/>
                <a:gd name="T5" fmla="*/ 191 h 191"/>
                <a:gd name="T6" fmla="*/ 0 w 47"/>
                <a:gd name="T7" fmla="*/ 191 h 191"/>
                <a:gd name="T8" fmla="*/ 0 w 47"/>
                <a:gd name="T9" fmla="*/ 0 h 191"/>
                <a:gd name="T10" fmla="*/ 0 w 47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91">
                  <a:moveTo>
                    <a:pt x="0" y="0"/>
                  </a:moveTo>
                  <a:lnTo>
                    <a:pt x="47" y="0"/>
                  </a:lnTo>
                  <a:lnTo>
                    <a:pt x="4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3746500" y="5025024"/>
              <a:ext cx="127000" cy="100012"/>
            </a:xfrm>
            <a:custGeom>
              <a:avLst/>
              <a:gdLst>
                <a:gd name="T0" fmla="*/ 0 w 80"/>
                <a:gd name="T1" fmla="*/ 0 h 63"/>
                <a:gd name="T2" fmla="*/ 80 w 80"/>
                <a:gd name="T3" fmla="*/ 0 h 63"/>
                <a:gd name="T4" fmla="*/ 80 w 80"/>
                <a:gd name="T5" fmla="*/ 63 h 63"/>
                <a:gd name="T6" fmla="*/ 0 w 80"/>
                <a:gd name="T7" fmla="*/ 63 h 63"/>
                <a:gd name="T8" fmla="*/ 0 w 80"/>
                <a:gd name="T9" fmla="*/ 0 h 63"/>
                <a:gd name="T10" fmla="*/ 0 w 80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63">
                  <a:moveTo>
                    <a:pt x="0" y="0"/>
                  </a:moveTo>
                  <a:lnTo>
                    <a:pt x="80" y="0"/>
                  </a:lnTo>
                  <a:lnTo>
                    <a:pt x="80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4225925" y="4805949"/>
              <a:ext cx="69850" cy="319087"/>
            </a:xfrm>
            <a:custGeom>
              <a:avLst/>
              <a:gdLst>
                <a:gd name="T0" fmla="*/ 0 w 44"/>
                <a:gd name="T1" fmla="*/ 0 h 201"/>
                <a:gd name="T2" fmla="*/ 44 w 44"/>
                <a:gd name="T3" fmla="*/ 0 h 201"/>
                <a:gd name="T4" fmla="*/ 44 w 44"/>
                <a:gd name="T5" fmla="*/ 201 h 201"/>
                <a:gd name="T6" fmla="*/ 0 w 44"/>
                <a:gd name="T7" fmla="*/ 201 h 201"/>
                <a:gd name="T8" fmla="*/ 0 w 44"/>
                <a:gd name="T9" fmla="*/ 0 h 201"/>
                <a:gd name="T10" fmla="*/ 0 w 44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01">
                  <a:moveTo>
                    <a:pt x="0" y="0"/>
                  </a:moveTo>
                  <a:lnTo>
                    <a:pt x="44" y="0"/>
                  </a:lnTo>
                  <a:lnTo>
                    <a:pt x="44" y="201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4346575" y="4748799"/>
              <a:ext cx="96838" cy="376237"/>
            </a:xfrm>
            <a:custGeom>
              <a:avLst/>
              <a:gdLst>
                <a:gd name="T0" fmla="*/ 0 w 61"/>
                <a:gd name="T1" fmla="*/ 0 h 237"/>
                <a:gd name="T2" fmla="*/ 61 w 61"/>
                <a:gd name="T3" fmla="*/ 0 h 237"/>
                <a:gd name="T4" fmla="*/ 61 w 61"/>
                <a:gd name="T5" fmla="*/ 237 h 237"/>
                <a:gd name="T6" fmla="*/ 0 w 61"/>
                <a:gd name="T7" fmla="*/ 237 h 237"/>
                <a:gd name="T8" fmla="*/ 0 w 61"/>
                <a:gd name="T9" fmla="*/ 0 h 237"/>
                <a:gd name="T10" fmla="*/ 0 w 61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37">
                  <a:moveTo>
                    <a:pt x="0" y="0"/>
                  </a:moveTo>
                  <a:lnTo>
                    <a:pt x="61" y="0"/>
                  </a:lnTo>
                  <a:lnTo>
                    <a:pt x="61" y="237"/>
                  </a:lnTo>
                  <a:lnTo>
                    <a:pt x="0" y="2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4486275" y="4563061"/>
              <a:ext cx="198438" cy="561975"/>
            </a:xfrm>
            <a:custGeom>
              <a:avLst/>
              <a:gdLst>
                <a:gd name="T0" fmla="*/ 0 w 125"/>
                <a:gd name="T1" fmla="*/ 0 h 354"/>
                <a:gd name="T2" fmla="*/ 125 w 125"/>
                <a:gd name="T3" fmla="*/ 0 h 354"/>
                <a:gd name="T4" fmla="*/ 125 w 125"/>
                <a:gd name="T5" fmla="*/ 354 h 354"/>
                <a:gd name="T6" fmla="*/ 0 w 125"/>
                <a:gd name="T7" fmla="*/ 354 h 354"/>
                <a:gd name="T8" fmla="*/ 0 w 125"/>
                <a:gd name="T9" fmla="*/ 0 h 354"/>
                <a:gd name="T10" fmla="*/ 0 w 125"/>
                <a:gd name="T1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354">
                  <a:moveTo>
                    <a:pt x="0" y="0"/>
                  </a:moveTo>
                  <a:lnTo>
                    <a:pt x="125" y="0"/>
                  </a:lnTo>
                  <a:lnTo>
                    <a:pt x="125" y="354"/>
                  </a:lnTo>
                  <a:lnTo>
                    <a:pt x="0" y="3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7107238" y="4666249"/>
              <a:ext cx="134938" cy="458787"/>
            </a:xfrm>
            <a:custGeom>
              <a:avLst/>
              <a:gdLst>
                <a:gd name="T0" fmla="*/ 0 w 85"/>
                <a:gd name="T1" fmla="*/ 0 h 289"/>
                <a:gd name="T2" fmla="*/ 85 w 85"/>
                <a:gd name="T3" fmla="*/ 0 h 289"/>
                <a:gd name="T4" fmla="*/ 85 w 85"/>
                <a:gd name="T5" fmla="*/ 289 h 289"/>
                <a:gd name="T6" fmla="*/ 0 w 85"/>
                <a:gd name="T7" fmla="*/ 289 h 289"/>
                <a:gd name="T8" fmla="*/ 0 w 85"/>
                <a:gd name="T9" fmla="*/ 0 h 289"/>
                <a:gd name="T10" fmla="*/ 0 w 85"/>
                <a:gd name="T1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89">
                  <a:moveTo>
                    <a:pt x="0" y="0"/>
                  </a:moveTo>
                  <a:lnTo>
                    <a:pt x="85" y="0"/>
                  </a:lnTo>
                  <a:lnTo>
                    <a:pt x="85" y="289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7107238" y="4570999"/>
              <a:ext cx="101600" cy="554037"/>
            </a:xfrm>
            <a:custGeom>
              <a:avLst/>
              <a:gdLst>
                <a:gd name="T0" fmla="*/ 0 w 64"/>
                <a:gd name="T1" fmla="*/ 0 h 349"/>
                <a:gd name="T2" fmla="*/ 64 w 64"/>
                <a:gd name="T3" fmla="*/ 0 h 349"/>
                <a:gd name="T4" fmla="*/ 64 w 64"/>
                <a:gd name="T5" fmla="*/ 349 h 349"/>
                <a:gd name="T6" fmla="*/ 0 w 64"/>
                <a:gd name="T7" fmla="*/ 349 h 349"/>
                <a:gd name="T8" fmla="*/ 0 w 64"/>
                <a:gd name="T9" fmla="*/ 0 h 349"/>
                <a:gd name="T10" fmla="*/ 0 w 64"/>
                <a:gd name="T1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49">
                  <a:moveTo>
                    <a:pt x="0" y="0"/>
                  </a:moveTo>
                  <a:lnTo>
                    <a:pt x="64" y="0"/>
                  </a:lnTo>
                  <a:lnTo>
                    <a:pt x="64" y="349"/>
                  </a:lnTo>
                  <a:lnTo>
                    <a:pt x="0" y="3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7742238" y="4547186"/>
              <a:ext cx="157163" cy="577850"/>
            </a:xfrm>
            <a:custGeom>
              <a:avLst/>
              <a:gdLst>
                <a:gd name="T0" fmla="*/ 0 w 99"/>
                <a:gd name="T1" fmla="*/ 0 h 364"/>
                <a:gd name="T2" fmla="*/ 99 w 99"/>
                <a:gd name="T3" fmla="*/ 0 h 364"/>
                <a:gd name="T4" fmla="*/ 99 w 99"/>
                <a:gd name="T5" fmla="*/ 364 h 364"/>
                <a:gd name="T6" fmla="*/ 0 w 99"/>
                <a:gd name="T7" fmla="*/ 364 h 364"/>
                <a:gd name="T8" fmla="*/ 0 w 99"/>
                <a:gd name="T9" fmla="*/ 0 h 364"/>
                <a:gd name="T10" fmla="*/ 0 w 99"/>
                <a:gd name="T1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64">
                  <a:moveTo>
                    <a:pt x="0" y="0"/>
                  </a:moveTo>
                  <a:lnTo>
                    <a:pt x="99" y="0"/>
                  </a:lnTo>
                  <a:lnTo>
                    <a:pt x="99" y="364"/>
                  </a:lnTo>
                  <a:lnTo>
                    <a:pt x="0" y="3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8143875" y="4767849"/>
              <a:ext cx="96838" cy="227012"/>
            </a:xfrm>
            <a:custGeom>
              <a:avLst/>
              <a:gdLst>
                <a:gd name="T0" fmla="*/ 0 w 61"/>
                <a:gd name="T1" fmla="*/ 0 h 143"/>
                <a:gd name="T2" fmla="*/ 61 w 61"/>
                <a:gd name="T3" fmla="*/ 0 h 143"/>
                <a:gd name="T4" fmla="*/ 61 w 61"/>
                <a:gd name="T5" fmla="*/ 143 h 143"/>
                <a:gd name="T6" fmla="*/ 0 w 61"/>
                <a:gd name="T7" fmla="*/ 143 h 143"/>
                <a:gd name="T8" fmla="*/ 0 w 61"/>
                <a:gd name="T9" fmla="*/ 0 h 143"/>
                <a:gd name="T10" fmla="*/ 0 w 61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43">
                  <a:moveTo>
                    <a:pt x="0" y="0"/>
                  </a:moveTo>
                  <a:lnTo>
                    <a:pt x="61" y="0"/>
                  </a:lnTo>
                  <a:lnTo>
                    <a:pt x="61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4975225" y="4867861"/>
              <a:ext cx="139700" cy="257175"/>
            </a:xfrm>
            <a:custGeom>
              <a:avLst/>
              <a:gdLst>
                <a:gd name="T0" fmla="*/ 0 w 88"/>
                <a:gd name="T1" fmla="*/ 0 h 162"/>
                <a:gd name="T2" fmla="*/ 88 w 88"/>
                <a:gd name="T3" fmla="*/ 0 h 162"/>
                <a:gd name="T4" fmla="*/ 88 w 88"/>
                <a:gd name="T5" fmla="*/ 162 h 162"/>
                <a:gd name="T6" fmla="*/ 0 w 88"/>
                <a:gd name="T7" fmla="*/ 162 h 162"/>
                <a:gd name="T8" fmla="*/ 0 w 88"/>
                <a:gd name="T9" fmla="*/ 0 h 162"/>
                <a:gd name="T10" fmla="*/ 0 w 88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62">
                  <a:moveTo>
                    <a:pt x="0" y="0"/>
                  </a:moveTo>
                  <a:lnTo>
                    <a:pt x="88" y="0"/>
                  </a:lnTo>
                  <a:lnTo>
                    <a:pt x="88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4975225" y="4844049"/>
              <a:ext cx="55563" cy="280987"/>
            </a:xfrm>
            <a:custGeom>
              <a:avLst/>
              <a:gdLst>
                <a:gd name="T0" fmla="*/ 0 w 35"/>
                <a:gd name="T1" fmla="*/ 0 h 177"/>
                <a:gd name="T2" fmla="*/ 35 w 35"/>
                <a:gd name="T3" fmla="*/ 0 h 177"/>
                <a:gd name="T4" fmla="*/ 35 w 35"/>
                <a:gd name="T5" fmla="*/ 177 h 177"/>
                <a:gd name="T6" fmla="*/ 0 w 35"/>
                <a:gd name="T7" fmla="*/ 177 h 177"/>
                <a:gd name="T8" fmla="*/ 0 w 35"/>
                <a:gd name="T9" fmla="*/ 0 h 177"/>
                <a:gd name="T10" fmla="*/ 0 w 35"/>
                <a:gd name="T1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7">
                  <a:moveTo>
                    <a:pt x="0" y="0"/>
                  </a:moveTo>
                  <a:lnTo>
                    <a:pt x="35" y="0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5059363" y="4844049"/>
              <a:ext cx="55563" cy="280987"/>
            </a:xfrm>
            <a:custGeom>
              <a:avLst/>
              <a:gdLst>
                <a:gd name="T0" fmla="*/ 0 w 35"/>
                <a:gd name="T1" fmla="*/ 0 h 177"/>
                <a:gd name="T2" fmla="*/ 35 w 35"/>
                <a:gd name="T3" fmla="*/ 0 h 177"/>
                <a:gd name="T4" fmla="*/ 35 w 35"/>
                <a:gd name="T5" fmla="*/ 177 h 177"/>
                <a:gd name="T6" fmla="*/ 0 w 35"/>
                <a:gd name="T7" fmla="*/ 177 h 177"/>
                <a:gd name="T8" fmla="*/ 0 w 35"/>
                <a:gd name="T9" fmla="*/ 0 h 177"/>
                <a:gd name="T10" fmla="*/ 0 w 35"/>
                <a:gd name="T1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7">
                  <a:moveTo>
                    <a:pt x="0" y="0"/>
                  </a:moveTo>
                  <a:lnTo>
                    <a:pt x="35" y="0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4765675" y="4512261"/>
              <a:ext cx="153988" cy="612775"/>
            </a:xfrm>
            <a:custGeom>
              <a:avLst/>
              <a:gdLst>
                <a:gd name="T0" fmla="*/ 0 w 97"/>
                <a:gd name="T1" fmla="*/ 0 h 386"/>
                <a:gd name="T2" fmla="*/ 97 w 97"/>
                <a:gd name="T3" fmla="*/ 0 h 386"/>
                <a:gd name="T4" fmla="*/ 97 w 97"/>
                <a:gd name="T5" fmla="*/ 386 h 386"/>
                <a:gd name="T6" fmla="*/ 0 w 97"/>
                <a:gd name="T7" fmla="*/ 386 h 386"/>
                <a:gd name="T8" fmla="*/ 0 w 97"/>
                <a:gd name="T9" fmla="*/ 0 h 386"/>
                <a:gd name="T10" fmla="*/ 0 w 97"/>
                <a:gd name="T11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86">
                  <a:moveTo>
                    <a:pt x="0" y="0"/>
                  </a:moveTo>
                  <a:lnTo>
                    <a:pt x="97" y="0"/>
                  </a:lnTo>
                  <a:lnTo>
                    <a:pt x="97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5313363" y="4564649"/>
              <a:ext cx="93663" cy="560387"/>
            </a:xfrm>
            <a:custGeom>
              <a:avLst/>
              <a:gdLst>
                <a:gd name="T0" fmla="*/ 0 w 59"/>
                <a:gd name="T1" fmla="*/ 0 h 353"/>
                <a:gd name="T2" fmla="*/ 59 w 59"/>
                <a:gd name="T3" fmla="*/ 0 h 353"/>
                <a:gd name="T4" fmla="*/ 59 w 59"/>
                <a:gd name="T5" fmla="*/ 353 h 353"/>
                <a:gd name="T6" fmla="*/ 0 w 59"/>
                <a:gd name="T7" fmla="*/ 353 h 353"/>
                <a:gd name="T8" fmla="*/ 0 w 59"/>
                <a:gd name="T9" fmla="*/ 0 h 353"/>
                <a:gd name="T10" fmla="*/ 0 w 59"/>
                <a:gd name="T1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53">
                  <a:moveTo>
                    <a:pt x="0" y="0"/>
                  </a:moveTo>
                  <a:lnTo>
                    <a:pt x="59" y="0"/>
                  </a:lnTo>
                  <a:lnTo>
                    <a:pt x="59" y="353"/>
                  </a:lnTo>
                  <a:lnTo>
                    <a:pt x="0" y="3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3848100" y="4290011"/>
              <a:ext cx="290513" cy="835025"/>
            </a:xfrm>
            <a:custGeom>
              <a:avLst/>
              <a:gdLst>
                <a:gd name="T0" fmla="*/ 0 w 183"/>
                <a:gd name="T1" fmla="*/ 95 h 526"/>
                <a:gd name="T2" fmla="*/ 14 w 183"/>
                <a:gd name="T3" fmla="*/ 95 h 526"/>
                <a:gd name="T4" fmla="*/ 14 w 183"/>
                <a:gd name="T5" fmla="*/ 63 h 526"/>
                <a:gd name="T6" fmla="*/ 38 w 183"/>
                <a:gd name="T7" fmla="*/ 63 h 526"/>
                <a:gd name="T8" fmla="*/ 38 w 183"/>
                <a:gd name="T9" fmla="*/ 53 h 526"/>
                <a:gd name="T10" fmla="*/ 32 w 183"/>
                <a:gd name="T11" fmla="*/ 53 h 526"/>
                <a:gd name="T12" fmla="*/ 32 w 183"/>
                <a:gd name="T13" fmla="*/ 47 h 526"/>
                <a:gd name="T14" fmla="*/ 38 w 183"/>
                <a:gd name="T15" fmla="*/ 47 h 526"/>
                <a:gd name="T16" fmla="*/ 38 w 183"/>
                <a:gd name="T17" fmla="*/ 42 h 526"/>
                <a:gd name="T18" fmla="*/ 47 w 183"/>
                <a:gd name="T19" fmla="*/ 42 h 526"/>
                <a:gd name="T20" fmla="*/ 47 w 183"/>
                <a:gd name="T21" fmla="*/ 32 h 526"/>
                <a:gd name="T22" fmla="*/ 52 w 183"/>
                <a:gd name="T23" fmla="*/ 32 h 526"/>
                <a:gd name="T24" fmla="*/ 92 w 183"/>
                <a:gd name="T25" fmla="*/ 0 h 526"/>
                <a:gd name="T26" fmla="*/ 131 w 183"/>
                <a:gd name="T27" fmla="*/ 32 h 526"/>
                <a:gd name="T28" fmla="*/ 135 w 183"/>
                <a:gd name="T29" fmla="*/ 32 h 526"/>
                <a:gd name="T30" fmla="*/ 135 w 183"/>
                <a:gd name="T31" fmla="*/ 42 h 526"/>
                <a:gd name="T32" fmla="*/ 145 w 183"/>
                <a:gd name="T33" fmla="*/ 42 h 526"/>
                <a:gd name="T34" fmla="*/ 145 w 183"/>
                <a:gd name="T35" fmla="*/ 47 h 526"/>
                <a:gd name="T36" fmla="*/ 151 w 183"/>
                <a:gd name="T37" fmla="*/ 47 h 526"/>
                <a:gd name="T38" fmla="*/ 151 w 183"/>
                <a:gd name="T39" fmla="*/ 53 h 526"/>
                <a:gd name="T40" fmla="*/ 145 w 183"/>
                <a:gd name="T41" fmla="*/ 53 h 526"/>
                <a:gd name="T42" fmla="*/ 145 w 183"/>
                <a:gd name="T43" fmla="*/ 63 h 526"/>
                <a:gd name="T44" fmla="*/ 169 w 183"/>
                <a:gd name="T45" fmla="*/ 63 h 526"/>
                <a:gd name="T46" fmla="*/ 169 w 183"/>
                <a:gd name="T47" fmla="*/ 95 h 526"/>
                <a:gd name="T48" fmla="*/ 183 w 183"/>
                <a:gd name="T49" fmla="*/ 95 h 526"/>
                <a:gd name="T50" fmla="*/ 183 w 183"/>
                <a:gd name="T51" fmla="*/ 526 h 526"/>
                <a:gd name="T52" fmla="*/ 0 w 183"/>
                <a:gd name="T53" fmla="*/ 526 h 526"/>
                <a:gd name="T54" fmla="*/ 0 w 183"/>
                <a:gd name="T55" fmla="*/ 95 h 526"/>
                <a:gd name="T56" fmla="*/ 0 w 183"/>
                <a:gd name="T57" fmla="*/ 9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526">
                  <a:moveTo>
                    <a:pt x="0" y="95"/>
                  </a:moveTo>
                  <a:lnTo>
                    <a:pt x="14" y="95"/>
                  </a:lnTo>
                  <a:lnTo>
                    <a:pt x="14" y="63"/>
                  </a:lnTo>
                  <a:lnTo>
                    <a:pt x="38" y="63"/>
                  </a:lnTo>
                  <a:lnTo>
                    <a:pt x="38" y="53"/>
                  </a:lnTo>
                  <a:lnTo>
                    <a:pt x="32" y="53"/>
                  </a:lnTo>
                  <a:lnTo>
                    <a:pt x="32" y="47"/>
                  </a:lnTo>
                  <a:lnTo>
                    <a:pt x="38" y="47"/>
                  </a:lnTo>
                  <a:lnTo>
                    <a:pt x="38" y="42"/>
                  </a:lnTo>
                  <a:lnTo>
                    <a:pt x="47" y="42"/>
                  </a:lnTo>
                  <a:lnTo>
                    <a:pt x="47" y="32"/>
                  </a:lnTo>
                  <a:lnTo>
                    <a:pt x="52" y="32"/>
                  </a:lnTo>
                  <a:lnTo>
                    <a:pt x="92" y="0"/>
                  </a:lnTo>
                  <a:lnTo>
                    <a:pt x="131" y="32"/>
                  </a:lnTo>
                  <a:lnTo>
                    <a:pt x="135" y="32"/>
                  </a:lnTo>
                  <a:lnTo>
                    <a:pt x="135" y="42"/>
                  </a:lnTo>
                  <a:lnTo>
                    <a:pt x="145" y="42"/>
                  </a:lnTo>
                  <a:lnTo>
                    <a:pt x="145" y="47"/>
                  </a:lnTo>
                  <a:lnTo>
                    <a:pt x="151" y="47"/>
                  </a:lnTo>
                  <a:lnTo>
                    <a:pt x="151" y="53"/>
                  </a:lnTo>
                  <a:lnTo>
                    <a:pt x="145" y="53"/>
                  </a:lnTo>
                  <a:lnTo>
                    <a:pt x="145" y="63"/>
                  </a:lnTo>
                  <a:lnTo>
                    <a:pt x="169" y="63"/>
                  </a:lnTo>
                  <a:lnTo>
                    <a:pt x="169" y="95"/>
                  </a:lnTo>
                  <a:lnTo>
                    <a:pt x="183" y="95"/>
                  </a:lnTo>
                  <a:lnTo>
                    <a:pt x="183" y="526"/>
                  </a:lnTo>
                  <a:lnTo>
                    <a:pt x="0" y="526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9026525" y="4773811"/>
              <a:ext cx="84138" cy="114300"/>
            </a:xfrm>
            <a:custGeom>
              <a:avLst/>
              <a:gdLst>
                <a:gd name="T0" fmla="*/ 0 w 53"/>
                <a:gd name="T1" fmla="*/ 0 h 72"/>
                <a:gd name="T2" fmla="*/ 53 w 53"/>
                <a:gd name="T3" fmla="*/ 0 h 72"/>
                <a:gd name="T4" fmla="*/ 53 w 53"/>
                <a:gd name="T5" fmla="*/ 72 h 72"/>
                <a:gd name="T6" fmla="*/ 0 w 53"/>
                <a:gd name="T7" fmla="*/ 72 h 72"/>
                <a:gd name="T8" fmla="*/ 0 w 53"/>
                <a:gd name="T9" fmla="*/ 0 h 72"/>
                <a:gd name="T10" fmla="*/ 0 w 53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72">
                  <a:moveTo>
                    <a:pt x="0" y="0"/>
                  </a:moveTo>
                  <a:lnTo>
                    <a:pt x="53" y="0"/>
                  </a:lnTo>
                  <a:lnTo>
                    <a:pt x="5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7416800" y="4226511"/>
              <a:ext cx="279400" cy="946150"/>
            </a:xfrm>
            <a:custGeom>
              <a:avLst/>
              <a:gdLst>
                <a:gd name="T0" fmla="*/ 0 w 176"/>
                <a:gd name="T1" fmla="*/ 0 h 596"/>
                <a:gd name="T2" fmla="*/ 176 w 176"/>
                <a:gd name="T3" fmla="*/ 0 h 596"/>
                <a:gd name="T4" fmla="*/ 176 w 176"/>
                <a:gd name="T5" fmla="*/ 596 h 596"/>
                <a:gd name="T6" fmla="*/ 0 w 176"/>
                <a:gd name="T7" fmla="*/ 596 h 596"/>
                <a:gd name="T8" fmla="*/ 0 w 176"/>
                <a:gd name="T9" fmla="*/ 0 h 596"/>
                <a:gd name="T10" fmla="*/ 0 w 176"/>
                <a:gd name="T1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596">
                  <a:moveTo>
                    <a:pt x="0" y="0"/>
                  </a:moveTo>
                  <a:lnTo>
                    <a:pt x="176" y="0"/>
                  </a:lnTo>
                  <a:lnTo>
                    <a:pt x="176" y="596"/>
                  </a:lnTo>
                  <a:lnTo>
                    <a:pt x="0" y="5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7426325" y="4216986"/>
              <a:ext cx="7938" cy="955675"/>
            </a:xfrm>
            <a:custGeom>
              <a:avLst/>
              <a:gdLst>
                <a:gd name="T0" fmla="*/ 0 w 5"/>
                <a:gd name="T1" fmla="*/ 0 h 602"/>
                <a:gd name="T2" fmla="*/ 5 w 5"/>
                <a:gd name="T3" fmla="*/ 0 h 602"/>
                <a:gd name="T4" fmla="*/ 5 w 5"/>
                <a:gd name="T5" fmla="*/ 602 h 602"/>
                <a:gd name="T6" fmla="*/ 0 w 5"/>
                <a:gd name="T7" fmla="*/ 602 h 602"/>
                <a:gd name="T8" fmla="*/ 0 w 5"/>
                <a:gd name="T9" fmla="*/ 0 h 602"/>
                <a:gd name="T10" fmla="*/ 0 w 5"/>
                <a:gd name="T1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02">
                  <a:moveTo>
                    <a:pt x="0" y="0"/>
                  </a:moveTo>
                  <a:lnTo>
                    <a:pt x="5" y="0"/>
                  </a:lnTo>
                  <a:lnTo>
                    <a:pt x="5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7467600" y="4216986"/>
              <a:ext cx="9525" cy="955675"/>
            </a:xfrm>
            <a:custGeom>
              <a:avLst/>
              <a:gdLst>
                <a:gd name="T0" fmla="*/ 0 w 6"/>
                <a:gd name="T1" fmla="*/ 0 h 602"/>
                <a:gd name="T2" fmla="*/ 6 w 6"/>
                <a:gd name="T3" fmla="*/ 0 h 602"/>
                <a:gd name="T4" fmla="*/ 6 w 6"/>
                <a:gd name="T5" fmla="*/ 602 h 602"/>
                <a:gd name="T6" fmla="*/ 0 w 6"/>
                <a:gd name="T7" fmla="*/ 602 h 602"/>
                <a:gd name="T8" fmla="*/ 0 w 6"/>
                <a:gd name="T9" fmla="*/ 0 h 602"/>
                <a:gd name="T10" fmla="*/ 0 w 6"/>
                <a:gd name="T1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02">
                  <a:moveTo>
                    <a:pt x="0" y="0"/>
                  </a:moveTo>
                  <a:lnTo>
                    <a:pt x="6" y="0"/>
                  </a:lnTo>
                  <a:lnTo>
                    <a:pt x="6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7510463" y="4216986"/>
              <a:ext cx="11113" cy="955675"/>
            </a:xfrm>
            <a:custGeom>
              <a:avLst/>
              <a:gdLst>
                <a:gd name="T0" fmla="*/ 0 w 7"/>
                <a:gd name="T1" fmla="*/ 0 h 602"/>
                <a:gd name="T2" fmla="*/ 7 w 7"/>
                <a:gd name="T3" fmla="*/ 0 h 602"/>
                <a:gd name="T4" fmla="*/ 7 w 7"/>
                <a:gd name="T5" fmla="*/ 602 h 602"/>
                <a:gd name="T6" fmla="*/ 0 w 7"/>
                <a:gd name="T7" fmla="*/ 602 h 602"/>
                <a:gd name="T8" fmla="*/ 0 w 7"/>
                <a:gd name="T9" fmla="*/ 0 h 602"/>
                <a:gd name="T10" fmla="*/ 0 w 7"/>
                <a:gd name="T1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02">
                  <a:moveTo>
                    <a:pt x="0" y="0"/>
                  </a:moveTo>
                  <a:lnTo>
                    <a:pt x="7" y="0"/>
                  </a:lnTo>
                  <a:lnTo>
                    <a:pt x="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7551738" y="4216986"/>
              <a:ext cx="9525" cy="955675"/>
            </a:xfrm>
            <a:custGeom>
              <a:avLst/>
              <a:gdLst>
                <a:gd name="T0" fmla="*/ 0 w 6"/>
                <a:gd name="T1" fmla="*/ 0 h 602"/>
                <a:gd name="T2" fmla="*/ 6 w 6"/>
                <a:gd name="T3" fmla="*/ 0 h 602"/>
                <a:gd name="T4" fmla="*/ 6 w 6"/>
                <a:gd name="T5" fmla="*/ 602 h 602"/>
                <a:gd name="T6" fmla="*/ 0 w 6"/>
                <a:gd name="T7" fmla="*/ 602 h 602"/>
                <a:gd name="T8" fmla="*/ 0 w 6"/>
                <a:gd name="T9" fmla="*/ 0 h 602"/>
                <a:gd name="T10" fmla="*/ 0 w 6"/>
                <a:gd name="T1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02">
                  <a:moveTo>
                    <a:pt x="0" y="0"/>
                  </a:moveTo>
                  <a:lnTo>
                    <a:pt x="6" y="0"/>
                  </a:lnTo>
                  <a:lnTo>
                    <a:pt x="6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7594600" y="4216986"/>
              <a:ext cx="9525" cy="955675"/>
            </a:xfrm>
            <a:custGeom>
              <a:avLst/>
              <a:gdLst>
                <a:gd name="T0" fmla="*/ 0 w 6"/>
                <a:gd name="T1" fmla="*/ 0 h 602"/>
                <a:gd name="T2" fmla="*/ 6 w 6"/>
                <a:gd name="T3" fmla="*/ 0 h 602"/>
                <a:gd name="T4" fmla="*/ 6 w 6"/>
                <a:gd name="T5" fmla="*/ 602 h 602"/>
                <a:gd name="T6" fmla="*/ 0 w 6"/>
                <a:gd name="T7" fmla="*/ 602 h 602"/>
                <a:gd name="T8" fmla="*/ 0 w 6"/>
                <a:gd name="T9" fmla="*/ 0 h 602"/>
                <a:gd name="T10" fmla="*/ 0 w 6"/>
                <a:gd name="T1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02">
                  <a:moveTo>
                    <a:pt x="0" y="0"/>
                  </a:moveTo>
                  <a:lnTo>
                    <a:pt x="6" y="0"/>
                  </a:lnTo>
                  <a:lnTo>
                    <a:pt x="6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7634288" y="4216986"/>
              <a:ext cx="11113" cy="955675"/>
            </a:xfrm>
            <a:custGeom>
              <a:avLst/>
              <a:gdLst>
                <a:gd name="T0" fmla="*/ 0 w 7"/>
                <a:gd name="T1" fmla="*/ 0 h 602"/>
                <a:gd name="T2" fmla="*/ 7 w 7"/>
                <a:gd name="T3" fmla="*/ 0 h 602"/>
                <a:gd name="T4" fmla="*/ 7 w 7"/>
                <a:gd name="T5" fmla="*/ 602 h 602"/>
                <a:gd name="T6" fmla="*/ 0 w 7"/>
                <a:gd name="T7" fmla="*/ 602 h 602"/>
                <a:gd name="T8" fmla="*/ 0 w 7"/>
                <a:gd name="T9" fmla="*/ 0 h 602"/>
                <a:gd name="T10" fmla="*/ 0 w 7"/>
                <a:gd name="T1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02">
                  <a:moveTo>
                    <a:pt x="0" y="0"/>
                  </a:moveTo>
                  <a:lnTo>
                    <a:pt x="7" y="0"/>
                  </a:lnTo>
                  <a:lnTo>
                    <a:pt x="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7678738" y="4216986"/>
              <a:ext cx="9525" cy="955675"/>
            </a:xfrm>
            <a:custGeom>
              <a:avLst/>
              <a:gdLst>
                <a:gd name="T0" fmla="*/ 0 w 6"/>
                <a:gd name="T1" fmla="*/ 0 h 602"/>
                <a:gd name="T2" fmla="*/ 6 w 6"/>
                <a:gd name="T3" fmla="*/ 0 h 602"/>
                <a:gd name="T4" fmla="*/ 6 w 6"/>
                <a:gd name="T5" fmla="*/ 602 h 602"/>
                <a:gd name="T6" fmla="*/ 0 w 6"/>
                <a:gd name="T7" fmla="*/ 602 h 602"/>
                <a:gd name="T8" fmla="*/ 0 w 6"/>
                <a:gd name="T9" fmla="*/ 0 h 602"/>
                <a:gd name="T10" fmla="*/ 0 w 6"/>
                <a:gd name="T1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02">
                  <a:moveTo>
                    <a:pt x="0" y="0"/>
                  </a:moveTo>
                  <a:lnTo>
                    <a:pt x="6" y="0"/>
                  </a:lnTo>
                  <a:lnTo>
                    <a:pt x="6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6791325" y="4207461"/>
              <a:ext cx="344488" cy="965200"/>
            </a:xfrm>
            <a:custGeom>
              <a:avLst/>
              <a:gdLst>
                <a:gd name="T0" fmla="*/ 0 w 217"/>
                <a:gd name="T1" fmla="*/ 8 h 608"/>
                <a:gd name="T2" fmla="*/ 89 w 217"/>
                <a:gd name="T3" fmla="*/ 8 h 608"/>
                <a:gd name="T4" fmla="*/ 89 w 217"/>
                <a:gd name="T5" fmla="*/ 4 h 608"/>
                <a:gd name="T6" fmla="*/ 110 w 217"/>
                <a:gd name="T7" fmla="*/ 4 h 608"/>
                <a:gd name="T8" fmla="*/ 110 w 217"/>
                <a:gd name="T9" fmla="*/ 8 h 608"/>
                <a:gd name="T10" fmla="*/ 115 w 217"/>
                <a:gd name="T11" fmla="*/ 8 h 608"/>
                <a:gd name="T12" fmla="*/ 115 w 217"/>
                <a:gd name="T13" fmla="*/ 3 h 608"/>
                <a:gd name="T14" fmla="*/ 158 w 217"/>
                <a:gd name="T15" fmla="*/ 3 h 608"/>
                <a:gd name="T16" fmla="*/ 158 w 217"/>
                <a:gd name="T17" fmla="*/ 4 h 608"/>
                <a:gd name="T18" fmla="*/ 164 w 217"/>
                <a:gd name="T19" fmla="*/ 4 h 608"/>
                <a:gd name="T20" fmla="*/ 164 w 217"/>
                <a:gd name="T21" fmla="*/ 0 h 608"/>
                <a:gd name="T22" fmla="*/ 185 w 217"/>
                <a:gd name="T23" fmla="*/ 0 h 608"/>
                <a:gd name="T24" fmla="*/ 185 w 217"/>
                <a:gd name="T25" fmla="*/ 8 h 608"/>
                <a:gd name="T26" fmla="*/ 217 w 217"/>
                <a:gd name="T27" fmla="*/ 8 h 608"/>
                <a:gd name="T28" fmla="*/ 217 w 217"/>
                <a:gd name="T29" fmla="*/ 608 h 608"/>
                <a:gd name="T30" fmla="*/ 0 w 217"/>
                <a:gd name="T31" fmla="*/ 608 h 608"/>
                <a:gd name="T32" fmla="*/ 0 w 217"/>
                <a:gd name="T33" fmla="*/ 8 h 608"/>
                <a:gd name="T34" fmla="*/ 0 w 217"/>
                <a:gd name="T35" fmla="*/ 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608">
                  <a:moveTo>
                    <a:pt x="0" y="8"/>
                  </a:moveTo>
                  <a:lnTo>
                    <a:pt x="89" y="8"/>
                  </a:lnTo>
                  <a:lnTo>
                    <a:pt x="89" y="4"/>
                  </a:lnTo>
                  <a:lnTo>
                    <a:pt x="110" y="4"/>
                  </a:lnTo>
                  <a:lnTo>
                    <a:pt x="110" y="8"/>
                  </a:lnTo>
                  <a:lnTo>
                    <a:pt x="115" y="8"/>
                  </a:lnTo>
                  <a:lnTo>
                    <a:pt x="115" y="3"/>
                  </a:lnTo>
                  <a:lnTo>
                    <a:pt x="158" y="3"/>
                  </a:lnTo>
                  <a:lnTo>
                    <a:pt x="158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85" y="0"/>
                  </a:lnTo>
                  <a:lnTo>
                    <a:pt x="185" y="8"/>
                  </a:lnTo>
                  <a:lnTo>
                    <a:pt x="217" y="8"/>
                  </a:lnTo>
                  <a:lnTo>
                    <a:pt x="217" y="608"/>
                  </a:lnTo>
                  <a:lnTo>
                    <a:pt x="0" y="60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7923213" y="4893261"/>
              <a:ext cx="130175" cy="279400"/>
            </a:xfrm>
            <a:custGeom>
              <a:avLst/>
              <a:gdLst>
                <a:gd name="T0" fmla="*/ 0 w 82"/>
                <a:gd name="T1" fmla="*/ 0 h 176"/>
                <a:gd name="T2" fmla="*/ 82 w 82"/>
                <a:gd name="T3" fmla="*/ 0 h 176"/>
                <a:gd name="T4" fmla="*/ 82 w 82"/>
                <a:gd name="T5" fmla="*/ 176 h 176"/>
                <a:gd name="T6" fmla="*/ 0 w 82"/>
                <a:gd name="T7" fmla="*/ 176 h 176"/>
                <a:gd name="T8" fmla="*/ 0 w 82"/>
                <a:gd name="T9" fmla="*/ 0 h 176"/>
                <a:gd name="T10" fmla="*/ 0 w 82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76">
                  <a:moveTo>
                    <a:pt x="0" y="0"/>
                  </a:moveTo>
                  <a:lnTo>
                    <a:pt x="82" y="0"/>
                  </a:lnTo>
                  <a:lnTo>
                    <a:pt x="82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8070850" y="4961524"/>
              <a:ext cx="190500" cy="211137"/>
            </a:xfrm>
            <a:custGeom>
              <a:avLst/>
              <a:gdLst>
                <a:gd name="T0" fmla="*/ 0 w 120"/>
                <a:gd name="T1" fmla="*/ 0 h 133"/>
                <a:gd name="T2" fmla="*/ 120 w 120"/>
                <a:gd name="T3" fmla="*/ 0 h 133"/>
                <a:gd name="T4" fmla="*/ 120 w 120"/>
                <a:gd name="T5" fmla="*/ 133 h 133"/>
                <a:gd name="T6" fmla="*/ 0 w 120"/>
                <a:gd name="T7" fmla="*/ 133 h 133"/>
                <a:gd name="T8" fmla="*/ 0 w 120"/>
                <a:gd name="T9" fmla="*/ 0 h 133"/>
                <a:gd name="T10" fmla="*/ 0 w 120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33">
                  <a:moveTo>
                    <a:pt x="0" y="0"/>
                  </a:moveTo>
                  <a:lnTo>
                    <a:pt x="120" y="0"/>
                  </a:lnTo>
                  <a:lnTo>
                    <a:pt x="120" y="13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8383588" y="4944061"/>
              <a:ext cx="188913" cy="228600"/>
            </a:xfrm>
            <a:custGeom>
              <a:avLst/>
              <a:gdLst>
                <a:gd name="T0" fmla="*/ 0 w 119"/>
                <a:gd name="T1" fmla="*/ 0 h 144"/>
                <a:gd name="T2" fmla="*/ 119 w 119"/>
                <a:gd name="T3" fmla="*/ 0 h 144"/>
                <a:gd name="T4" fmla="*/ 119 w 119"/>
                <a:gd name="T5" fmla="*/ 144 h 144"/>
                <a:gd name="T6" fmla="*/ 0 w 119"/>
                <a:gd name="T7" fmla="*/ 144 h 144"/>
                <a:gd name="T8" fmla="*/ 0 w 119"/>
                <a:gd name="T9" fmla="*/ 0 h 144"/>
                <a:gd name="T10" fmla="*/ 0 w 119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0" y="0"/>
                  </a:moveTo>
                  <a:lnTo>
                    <a:pt x="119" y="0"/>
                  </a:lnTo>
                  <a:lnTo>
                    <a:pt x="119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5127625" y="5028199"/>
              <a:ext cx="71438" cy="144462"/>
            </a:xfrm>
            <a:custGeom>
              <a:avLst/>
              <a:gdLst>
                <a:gd name="T0" fmla="*/ 0 w 45"/>
                <a:gd name="T1" fmla="*/ 0 h 91"/>
                <a:gd name="T2" fmla="*/ 45 w 45"/>
                <a:gd name="T3" fmla="*/ 0 h 91"/>
                <a:gd name="T4" fmla="*/ 45 w 45"/>
                <a:gd name="T5" fmla="*/ 91 h 91"/>
                <a:gd name="T6" fmla="*/ 0 w 45"/>
                <a:gd name="T7" fmla="*/ 91 h 91"/>
                <a:gd name="T8" fmla="*/ 0 w 45"/>
                <a:gd name="T9" fmla="*/ 0 h 91"/>
                <a:gd name="T10" fmla="*/ 0 w 45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1">
                  <a:moveTo>
                    <a:pt x="0" y="0"/>
                  </a:moveTo>
                  <a:lnTo>
                    <a:pt x="45" y="0"/>
                  </a:lnTo>
                  <a:lnTo>
                    <a:pt x="45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auto">
            <a:xfrm>
              <a:off x="6149975" y="4902786"/>
              <a:ext cx="106363" cy="269875"/>
            </a:xfrm>
            <a:custGeom>
              <a:avLst/>
              <a:gdLst>
                <a:gd name="T0" fmla="*/ 0 w 67"/>
                <a:gd name="T1" fmla="*/ 0 h 170"/>
                <a:gd name="T2" fmla="*/ 67 w 67"/>
                <a:gd name="T3" fmla="*/ 0 h 170"/>
                <a:gd name="T4" fmla="*/ 67 w 67"/>
                <a:gd name="T5" fmla="*/ 170 h 170"/>
                <a:gd name="T6" fmla="*/ 0 w 67"/>
                <a:gd name="T7" fmla="*/ 170 h 170"/>
                <a:gd name="T8" fmla="*/ 0 w 67"/>
                <a:gd name="T9" fmla="*/ 0 h 170"/>
                <a:gd name="T10" fmla="*/ 0 w 67"/>
                <a:gd name="T1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70">
                  <a:moveTo>
                    <a:pt x="0" y="0"/>
                  </a:moveTo>
                  <a:lnTo>
                    <a:pt x="67" y="0"/>
                  </a:lnTo>
                  <a:lnTo>
                    <a:pt x="67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5969000" y="4455111"/>
              <a:ext cx="168275" cy="717550"/>
            </a:xfrm>
            <a:custGeom>
              <a:avLst/>
              <a:gdLst>
                <a:gd name="T0" fmla="*/ 0 w 106"/>
                <a:gd name="T1" fmla="*/ 0 h 452"/>
                <a:gd name="T2" fmla="*/ 106 w 106"/>
                <a:gd name="T3" fmla="*/ 0 h 452"/>
                <a:gd name="T4" fmla="*/ 106 w 106"/>
                <a:gd name="T5" fmla="*/ 452 h 452"/>
                <a:gd name="T6" fmla="*/ 0 w 106"/>
                <a:gd name="T7" fmla="*/ 452 h 452"/>
                <a:gd name="T8" fmla="*/ 0 w 106"/>
                <a:gd name="T9" fmla="*/ 0 h 452"/>
                <a:gd name="T10" fmla="*/ 0 w 106"/>
                <a:gd name="T11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452">
                  <a:moveTo>
                    <a:pt x="0" y="0"/>
                  </a:moveTo>
                  <a:lnTo>
                    <a:pt x="106" y="0"/>
                  </a:lnTo>
                  <a:lnTo>
                    <a:pt x="106" y="452"/>
                  </a:lnTo>
                  <a:lnTo>
                    <a:pt x="0" y="4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4818063" y="5004386"/>
              <a:ext cx="84138" cy="168275"/>
            </a:xfrm>
            <a:custGeom>
              <a:avLst/>
              <a:gdLst>
                <a:gd name="T0" fmla="*/ 0 w 53"/>
                <a:gd name="T1" fmla="*/ 0 h 106"/>
                <a:gd name="T2" fmla="*/ 53 w 53"/>
                <a:gd name="T3" fmla="*/ 0 h 106"/>
                <a:gd name="T4" fmla="*/ 53 w 53"/>
                <a:gd name="T5" fmla="*/ 106 h 106"/>
                <a:gd name="T6" fmla="*/ 0 w 53"/>
                <a:gd name="T7" fmla="*/ 106 h 106"/>
                <a:gd name="T8" fmla="*/ 0 w 53"/>
                <a:gd name="T9" fmla="*/ 0 h 106"/>
                <a:gd name="T10" fmla="*/ 0 w 53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06">
                  <a:moveTo>
                    <a:pt x="0" y="0"/>
                  </a:moveTo>
                  <a:lnTo>
                    <a:pt x="53" y="0"/>
                  </a:lnTo>
                  <a:lnTo>
                    <a:pt x="53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8656638" y="4610686"/>
              <a:ext cx="173038" cy="561975"/>
            </a:xfrm>
            <a:custGeom>
              <a:avLst/>
              <a:gdLst>
                <a:gd name="T0" fmla="*/ 0 w 109"/>
                <a:gd name="T1" fmla="*/ 8 h 354"/>
                <a:gd name="T2" fmla="*/ 8 w 109"/>
                <a:gd name="T3" fmla="*/ 8 h 354"/>
                <a:gd name="T4" fmla="*/ 8 w 109"/>
                <a:gd name="T5" fmla="*/ 0 h 354"/>
                <a:gd name="T6" fmla="*/ 101 w 109"/>
                <a:gd name="T7" fmla="*/ 0 h 354"/>
                <a:gd name="T8" fmla="*/ 101 w 109"/>
                <a:gd name="T9" fmla="*/ 8 h 354"/>
                <a:gd name="T10" fmla="*/ 109 w 109"/>
                <a:gd name="T11" fmla="*/ 8 h 354"/>
                <a:gd name="T12" fmla="*/ 109 w 109"/>
                <a:gd name="T13" fmla="*/ 354 h 354"/>
                <a:gd name="T14" fmla="*/ 0 w 109"/>
                <a:gd name="T15" fmla="*/ 354 h 354"/>
                <a:gd name="T16" fmla="*/ 0 w 109"/>
                <a:gd name="T17" fmla="*/ 8 h 354"/>
                <a:gd name="T18" fmla="*/ 0 w 109"/>
                <a:gd name="T19" fmla="*/ 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354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01" y="0"/>
                  </a:lnTo>
                  <a:lnTo>
                    <a:pt x="101" y="8"/>
                  </a:lnTo>
                  <a:lnTo>
                    <a:pt x="109" y="8"/>
                  </a:lnTo>
                  <a:lnTo>
                    <a:pt x="109" y="354"/>
                  </a:lnTo>
                  <a:lnTo>
                    <a:pt x="0" y="35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8785225" y="5053099"/>
              <a:ext cx="215900" cy="309562"/>
            </a:xfrm>
            <a:custGeom>
              <a:avLst/>
              <a:gdLst>
                <a:gd name="T0" fmla="*/ 80 w 136"/>
                <a:gd name="T1" fmla="*/ 0 h 195"/>
                <a:gd name="T2" fmla="*/ 119 w 136"/>
                <a:gd name="T3" fmla="*/ 0 h 195"/>
                <a:gd name="T4" fmla="*/ 119 w 136"/>
                <a:gd name="T5" fmla="*/ 3 h 195"/>
                <a:gd name="T6" fmla="*/ 130 w 136"/>
                <a:gd name="T7" fmla="*/ 3 h 195"/>
                <a:gd name="T8" fmla="*/ 130 w 136"/>
                <a:gd name="T9" fmla="*/ 11 h 195"/>
                <a:gd name="T10" fmla="*/ 136 w 136"/>
                <a:gd name="T11" fmla="*/ 11 h 195"/>
                <a:gd name="T12" fmla="*/ 136 w 136"/>
                <a:gd name="T13" fmla="*/ 195 h 195"/>
                <a:gd name="T14" fmla="*/ 0 w 136"/>
                <a:gd name="T15" fmla="*/ 195 h 195"/>
                <a:gd name="T16" fmla="*/ 0 w 136"/>
                <a:gd name="T17" fmla="*/ 11 h 195"/>
                <a:gd name="T18" fmla="*/ 7 w 136"/>
                <a:gd name="T19" fmla="*/ 11 h 195"/>
                <a:gd name="T20" fmla="*/ 7 w 136"/>
                <a:gd name="T21" fmla="*/ 3 h 195"/>
                <a:gd name="T22" fmla="*/ 80 w 136"/>
                <a:gd name="T23" fmla="*/ 3 h 195"/>
                <a:gd name="T24" fmla="*/ 80 w 136"/>
                <a:gd name="T25" fmla="*/ 0 h 195"/>
                <a:gd name="T26" fmla="*/ 80 w 136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95">
                  <a:moveTo>
                    <a:pt x="80" y="0"/>
                  </a:moveTo>
                  <a:lnTo>
                    <a:pt x="119" y="0"/>
                  </a:lnTo>
                  <a:lnTo>
                    <a:pt x="119" y="3"/>
                  </a:lnTo>
                  <a:lnTo>
                    <a:pt x="130" y="3"/>
                  </a:lnTo>
                  <a:lnTo>
                    <a:pt x="130" y="11"/>
                  </a:lnTo>
                  <a:lnTo>
                    <a:pt x="136" y="11"/>
                  </a:lnTo>
                  <a:lnTo>
                    <a:pt x="136" y="195"/>
                  </a:lnTo>
                  <a:lnTo>
                    <a:pt x="0" y="195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7" y="3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4017963" y="4564649"/>
              <a:ext cx="263525" cy="608012"/>
            </a:xfrm>
            <a:custGeom>
              <a:avLst/>
              <a:gdLst>
                <a:gd name="T0" fmla="*/ 41 w 166"/>
                <a:gd name="T1" fmla="*/ 0 h 383"/>
                <a:gd name="T2" fmla="*/ 123 w 166"/>
                <a:gd name="T3" fmla="*/ 0 h 383"/>
                <a:gd name="T4" fmla="*/ 123 w 166"/>
                <a:gd name="T5" fmla="*/ 7 h 383"/>
                <a:gd name="T6" fmla="*/ 131 w 166"/>
                <a:gd name="T7" fmla="*/ 7 h 383"/>
                <a:gd name="T8" fmla="*/ 131 w 166"/>
                <a:gd name="T9" fmla="*/ 21 h 383"/>
                <a:gd name="T10" fmla="*/ 161 w 166"/>
                <a:gd name="T11" fmla="*/ 21 h 383"/>
                <a:gd name="T12" fmla="*/ 161 w 166"/>
                <a:gd name="T13" fmla="*/ 45 h 383"/>
                <a:gd name="T14" fmla="*/ 166 w 166"/>
                <a:gd name="T15" fmla="*/ 45 h 383"/>
                <a:gd name="T16" fmla="*/ 166 w 166"/>
                <a:gd name="T17" fmla="*/ 383 h 383"/>
                <a:gd name="T18" fmla="*/ 0 w 166"/>
                <a:gd name="T19" fmla="*/ 383 h 383"/>
                <a:gd name="T20" fmla="*/ 0 w 166"/>
                <a:gd name="T21" fmla="*/ 45 h 383"/>
                <a:gd name="T22" fmla="*/ 4 w 166"/>
                <a:gd name="T23" fmla="*/ 45 h 383"/>
                <a:gd name="T24" fmla="*/ 4 w 166"/>
                <a:gd name="T25" fmla="*/ 21 h 383"/>
                <a:gd name="T26" fmla="*/ 35 w 166"/>
                <a:gd name="T27" fmla="*/ 21 h 383"/>
                <a:gd name="T28" fmla="*/ 35 w 166"/>
                <a:gd name="T29" fmla="*/ 7 h 383"/>
                <a:gd name="T30" fmla="*/ 41 w 166"/>
                <a:gd name="T31" fmla="*/ 7 h 383"/>
                <a:gd name="T32" fmla="*/ 41 w 166"/>
                <a:gd name="T33" fmla="*/ 0 h 383"/>
                <a:gd name="T34" fmla="*/ 41 w 166"/>
                <a:gd name="T3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383">
                  <a:moveTo>
                    <a:pt x="41" y="0"/>
                  </a:moveTo>
                  <a:lnTo>
                    <a:pt x="123" y="0"/>
                  </a:lnTo>
                  <a:lnTo>
                    <a:pt x="123" y="7"/>
                  </a:lnTo>
                  <a:lnTo>
                    <a:pt x="131" y="7"/>
                  </a:lnTo>
                  <a:lnTo>
                    <a:pt x="131" y="21"/>
                  </a:lnTo>
                  <a:lnTo>
                    <a:pt x="161" y="21"/>
                  </a:lnTo>
                  <a:lnTo>
                    <a:pt x="161" y="45"/>
                  </a:lnTo>
                  <a:lnTo>
                    <a:pt x="166" y="45"/>
                  </a:lnTo>
                  <a:lnTo>
                    <a:pt x="166" y="383"/>
                  </a:lnTo>
                  <a:lnTo>
                    <a:pt x="0" y="383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4" y="21"/>
                  </a:lnTo>
                  <a:lnTo>
                    <a:pt x="35" y="21"/>
                  </a:lnTo>
                  <a:lnTo>
                    <a:pt x="35" y="7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4078288" y="4532899"/>
              <a:ext cx="141288" cy="38100"/>
            </a:xfrm>
            <a:custGeom>
              <a:avLst/>
              <a:gdLst>
                <a:gd name="T0" fmla="*/ 28 w 56"/>
                <a:gd name="T1" fmla="*/ 0 h 15"/>
                <a:gd name="T2" fmla="*/ 56 w 56"/>
                <a:gd name="T3" fmla="*/ 15 h 15"/>
                <a:gd name="T4" fmla="*/ 0 w 56"/>
                <a:gd name="T5" fmla="*/ 15 h 15"/>
                <a:gd name="T6" fmla="*/ 28 w 5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5">
                  <a:moveTo>
                    <a:pt x="28" y="0"/>
                  </a:moveTo>
                  <a:cubicBezTo>
                    <a:pt x="42" y="0"/>
                    <a:pt x="55" y="7"/>
                    <a:pt x="56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7"/>
                    <a:pt x="13" y="0"/>
                    <a:pt x="2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3500438" y="4740861"/>
              <a:ext cx="233363" cy="431800"/>
            </a:xfrm>
            <a:custGeom>
              <a:avLst/>
              <a:gdLst>
                <a:gd name="T0" fmla="*/ 0 w 147"/>
                <a:gd name="T1" fmla="*/ 35 h 272"/>
                <a:gd name="T2" fmla="*/ 9 w 147"/>
                <a:gd name="T3" fmla="*/ 35 h 272"/>
                <a:gd name="T4" fmla="*/ 9 w 147"/>
                <a:gd name="T5" fmla="*/ 21 h 272"/>
                <a:gd name="T6" fmla="*/ 17 w 147"/>
                <a:gd name="T7" fmla="*/ 21 h 272"/>
                <a:gd name="T8" fmla="*/ 17 w 147"/>
                <a:gd name="T9" fmla="*/ 14 h 272"/>
                <a:gd name="T10" fmla="*/ 25 w 147"/>
                <a:gd name="T11" fmla="*/ 14 h 272"/>
                <a:gd name="T12" fmla="*/ 25 w 147"/>
                <a:gd name="T13" fmla="*/ 0 h 272"/>
                <a:gd name="T14" fmla="*/ 123 w 147"/>
                <a:gd name="T15" fmla="*/ 0 h 272"/>
                <a:gd name="T16" fmla="*/ 123 w 147"/>
                <a:gd name="T17" fmla="*/ 14 h 272"/>
                <a:gd name="T18" fmla="*/ 129 w 147"/>
                <a:gd name="T19" fmla="*/ 14 h 272"/>
                <a:gd name="T20" fmla="*/ 129 w 147"/>
                <a:gd name="T21" fmla="*/ 21 h 272"/>
                <a:gd name="T22" fmla="*/ 137 w 147"/>
                <a:gd name="T23" fmla="*/ 21 h 272"/>
                <a:gd name="T24" fmla="*/ 137 w 147"/>
                <a:gd name="T25" fmla="*/ 35 h 272"/>
                <a:gd name="T26" fmla="*/ 147 w 147"/>
                <a:gd name="T27" fmla="*/ 35 h 272"/>
                <a:gd name="T28" fmla="*/ 147 w 147"/>
                <a:gd name="T29" fmla="*/ 272 h 272"/>
                <a:gd name="T30" fmla="*/ 0 w 147"/>
                <a:gd name="T31" fmla="*/ 272 h 272"/>
                <a:gd name="T32" fmla="*/ 0 w 147"/>
                <a:gd name="T33" fmla="*/ 35 h 272"/>
                <a:gd name="T34" fmla="*/ 0 w 147"/>
                <a:gd name="T35" fmla="*/ 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72">
                  <a:moveTo>
                    <a:pt x="0" y="35"/>
                  </a:moveTo>
                  <a:lnTo>
                    <a:pt x="9" y="35"/>
                  </a:lnTo>
                  <a:lnTo>
                    <a:pt x="9" y="21"/>
                  </a:lnTo>
                  <a:lnTo>
                    <a:pt x="17" y="21"/>
                  </a:lnTo>
                  <a:lnTo>
                    <a:pt x="17" y="14"/>
                  </a:lnTo>
                  <a:lnTo>
                    <a:pt x="25" y="14"/>
                  </a:lnTo>
                  <a:lnTo>
                    <a:pt x="25" y="0"/>
                  </a:lnTo>
                  <a:lnTo>
                    <a:pt x="123" y="0"/>
                  </a:lnTo>
                  <a:lnTo>
                    <a:pt x="123" y="14"/>
                  </a:lnTo>
                  <a:lnTo>
                    <a:pt x="129" y="14"/>
                  </a:lnTo>
                  <a:lnTo>
                    <a:pt x="129" y="21"/>
                  </a:lnTo>
                  <a:lnTo>
                    <a:pt x="137" y="21"/>
                  </a:lnTo>
                  <a:lnTo>
                    <a:pt x="137" y="35"/>
                  </a:lnTo>
                  <a:lnTo>
                    <a:pt x="147" y="35"/>
                  </a:lnTo>
                  <a:lnTo>
                    <a:pt x="147" y="272"/>
                  </a:lnTo>
                  <a:lnTo>
                    <a:pt x="0" y="272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3514725" y="4740861"/>
              <a:ext cx="203200" cy="46037"/>
            </a:xfrm>
            <a:custGeom>
              <a:avLst/>
              <a:gdLst>
                <a:gd name="T0" fmla="*/ 0 w 128"/>
                <a:gd name="T1" fmla="*/ 29 h 29"/>
                <a:gd name="T2" fmla="*/ 0 w 128"/>
                <a:gd name="T3" fmla="*/ 21 h 29"/>
                <a:gd name="T4" fmla="*/ 8 w 128"/>
                <a:gd name="T5" fmla="*/ 21 h 29"/>
                <a:gd name="T6" fmla="*/ 8 w 128"/>
                <a:gd name="T7" fmla="*/ 14 h 29"/>
                <a:gd name="T8" fmla="*/ 16 w 128"/>
                <a:gd name="T9" fmla="*/ 14 h 29"/>
                <a:gd name="T10" fmla="*/ 16 w 128"/>
                <a:gd name="T11" fmla="*/ 0 h 29"/>
                <a:gd name="T12" fmla="*/ 114 w 128"/>
                <a:gd name="T13" fmla="*/ 0 h 29"/>
                <a:gd name="T14" fmla="*/ 114 w 128"/>
                <a:gd name="T15" fmla="*/ 14 h 29"/>
                <a:gd name="T16" fmla="*/ 120 w 128"/>
                <a:gd name="T17" fmla="*/ 14 h 29"/>
                <a:gd name="T18" fmla="*/ 120 w 128"/>
                <a:gd name="T19" fmla="*/ 21 h 29"/>
                <a:gd name="T20" fmla="*/ 128 w 128"/>
                <a:gd name="T21" fmla="*/ 21 h 29"/>
                <a:gd name="T22" fmla="*/ 128 w 128"/>
                <a:gd name="T23" fmla="*/ 29 h 29"/>
                <a:gd name="T24" fmla="*/ 0 w 128"/>
                <a:gd name="T25" fmla="*/ 29 h 29"/>
                <a:gd name="T26" fmla="*/ 0 w 128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9">
                  <a:moveTo>
                    <a:pt x="0" y="29"/>
                  </a:moveTo>
                  <a:lnTo>
                    <a:pt x="0" y="21"/>
                  </a:lnTo>
                  <a:lnTo>
                    <a:pt x="8" y="21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114" y="0"/>
                  </a:lnTo>
                  <a:lnTo>
                    <a:pt x="114" y="14"/>
                  </a:lnTo>
                  <a:lnTo>
                    <a:pt x="120" y="14"/>
                  </a:lnTo>
                  <a:lnTo>
                    <a:pt x="120" y="21"/>
                  </a:lnTo>
                  <a:lnTo>
                    <a:pt x="128" y="21"/>
                  </a:lnTo>
                  <a:lnTo>
                    <a:pt x="128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4640263" y="4855161"/>
              <a:ext cx="142875" cy="317500"/>
            </a:xfrm>
            <a:custGeom>
              <a:avLst/>
              <a:gdLst>
                <a:gd name="T0" fmla="*/ 0 w 90"/>
                <a:gd name="T1" fmla="*/ 27 h 200"/>
                <a:gd name="T2" fmla="*/ 13 w 90"/>
                <a:gd name="T3" fmla="*/ 27 h 200"/>
                <a:gd name="T4" fmla="*/ 13 w 90"/>
                <a:gd name="T5" fmla="*/ 21 h 200"/>
                <a:gd name="T6" fmla="*/ 18 w 90"/>
                <a:gd name="T7" fmla="*/ 21 h 200"/>
                <a:gd name="T8" fmla="*/ 18 w 90"/>
                <a:gd name="T9" fmla="*/ 13 h 200"/>
                <a:gd name="T10" fmla="*/ 26 w 90"/>
                <a:gd name="T11" fmla="*/ 13 h 200"/>
                <a:gd name="T12" fmla="*/ 26 w 90"/>
                <a:gd name="T13" fmla="*/ 0 h 200"/>
                <a:gd name="T14" fmla="*/ 63 w 90"/>
                <a:gd name="T15" fmla="*/ 0 h 200"/>
                <a:gd name="T16" fmla="*/ 63 w 90"/>
                <a:gd name="T17" fmla="*/ 13 h 200"/>
                <a:gd name="T18" fmla="*/ 72 w 90"/>
                <a:gd name="T19" fmla="*/ 13 h 200"/>
                <a:gd name="T20" fmla="*/ 72 w 90"/>
                <a:gd name="T21" fmla="*/ 21 h 200"/>
                <a:gd name="T22" fmla="*/ 75 w 90"/>
                <a:gd name="T23" fmla="*/ 21 h 200"/>
                <a:gd name="T24" fmla="*/ 75 w 90"/>
                <a:gd name="T25" fmla="*/ 27 h 200"/>
                <a:gd name="T26" fmla="*/ 90 w 90"/>
                <a:gd name="T27" fmla="*/ 27 h 200"/>
                <a:gd name="T28" fmla="*/ 90 w 90"/>
                <a:gd name="T29" fmla="*/ 200 h 200"/>
                <a:gd name="T30" fmla="*/ 0 w 90"/>
                <a:gd name="T31" fmla="*/ 200 h 200"/>
                <a:gd name="T32" fmla="*/ 0 w 90"/>
                <a:gd name="T33" fmla="*/ 27 h 200"/>
                <a:gd name="T34" fmla="*/ 0 w 90"/>
                <a:gd name="T35" fmla="*/ 2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200">
                  <a:moveTo>
                    <a:pt x="0" y="27"/>
                  </a:moveTo>
                  <a:lnTo>
                    <a:pt x="13" y="27"/>
                  </a:lnTo>
                  <a:lnTo>
                    <a:pt x="13" y="21"/>
                  </a:lnTo>
                  <a:lnTo>
                    <a:pt x="18" y="21"/>
                  </a:lnTo>
                  <a:lnTo>
                    <a:pt x="18" y="13"/>
                  </a:lnTo>
                  <a:lnTo>
                    <a:pt x="26" y="13"/>
                  </a:lnTo>
                  <a:lnTo>
                    <a:pt x="26" y="0"/>
                  </a:lnTo>
                  <a:lnTo>
                    <a:pt x="63" y="0"/>
                  </a:lnTo>
                  <a:lnTo>
                    <a:pt x="63" y="13"/>
                  </a:lnTo>
                  <a:lnTo>
                    <a:pt x="72" y="13"/>
                  </a:lnTo>
                  <a:lnTo>
                    <a:pt x="72" y="21"/>
                  </a:lnTo>
                  <a:lnTo>
                    <a:pt x="75" y="21"/>
                  </a:lnTo>
                  <a:lnTo>
                    <a:pt x="75" y="27"/>
                  </a:lnTo>
                  <a:lnTo>
                    <a:pt x="90" y="27"/>
                  </a:lnTo>
                  <a:lnTo>
                    <a:pt x="90" y="200"/>
                  </a:lnTo>
                  <a:lnTo>
                    <a:pt x="0" y="20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4432300" y="4961524"/>
              <a:ext cx="142875" cy="211137"/>
            </a:xfrm>
            <a:custGeom>
              <a:avLst/>
              <a:gdLst>
                <a:gd name="T0" fmla="*/ 0 w 90"/>
                <a:gd name="T1" fmla="*/ 0 h 133"/>
                <a:gd name="T2" fmla="*/ 90 w 90"/>
                <a:gd name="T3" fmla="*/ 0 h 133"/>
                <a:gd name="T4" fmla="*/ 90 w 90"/>
                <a:gd name="T5" fmla="*/ 133 h 133"/>
                <a:gd name="T6" fmla="*/ 0 w 90"/>
                <a:gd name="T7" fmla="*/ 133 h 133"/>
                <a:gd name="T8" fmla="*/ 0 w 90"/>
                <a:gd name="T9" fmla="*/ 0 h 133"/>
                <a:gd name="T10" fmla="*/ 0 w 90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33">
                  <a:moveTo>
                    <a:pt x="0" y="0"/>
                  </a:moveTo>
                  <a:lnTo>
                    <a:pt x="90" y="0"/>
                  </a:lnTo>
                  <a:lnTo>
                    <a:pt x="90" y="13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440238" y="4939299"/>
              <a:ext cx="36513" cy="220662"/>
            </a:xfrm>
            <a:custGeom>
              <a:avLst/>
              <a:gdLst>
                <a:gd name="T0" fmla="*/ 0 w 23"/>
                <a:gd name="T1" fmla="*/ 0 h 139"/>
                <a:gd name="T2" fmla="*/ 23 w 23"/>
                <a:gd name="T3" fmla="*/ 0 h 139"/>
                <a:gd name="T4" fmla="*/ 23 w 23"/>
                <a:gd name="T5" fmla="*/ 139 h 139"/>
                <a:gd name="T6" fmla="*/ 0 w 23"/>
                <a:gd name="T7" fmla="*/ 139 h 139"/>
                <a:gd name="T8" fmla="*/ 0 w 23"/>
                <a:gd name="T9" fmla="*/ 0 h 139"/>
                <a:gd name="T10" fmla="*/ 0 w 23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9">
                  <a:moveTo>
                    <a:pt x="0" y="0"/>
                  </a:moveTo>
                  <a:lnTo>
                    <a:pt x="23" y="0"/>
                  </a:lnTo>
                  <a:lnTo>
                    <a:pt x="23" y="139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529138" y="4939299"/>
              <a:ext cx="36513" cy="220662"/>
            </a:xfrm>
            <a:custGeom>
              <a:avLst/>
              <a:gdLst>
                <a:gd name="T0" fmla="*/ 0 w 23"/>
                <a:gd name="T1" fmla="*/ 0 h 139"/>
                <a:gd name="T2" fmla="*/ 23 w 23"/>
                <a:gd name="T3" fmla="*/ 0 h 139"/>
                <a:gd name="T4" fmla="*/ 23 w 23"/>
                <a:gd name="T5" fmla="*/ 139 h 139"/>
                <a:gd name="T6" fmla="*/ 0 w 23"/>
                <a:gd name="T7" fmla="*/ 139 h 139"/>
                <a:gd name="T8" fmla="*/ 0 w 23"/>
                <a:gd name="T9" fmla="*/ 0 h 139"/>
                <a:gd name="T10" fmla="*/ 0 w 23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9">
                  <a:moveTo>
                    <a:pt x="0" y="0"/>
                  </a:moveTo>
                  <a:lnTo>
                    <a:pt x="23" y="0"/>
                  </a:lnTo>
                  <a:lnTo>
                    <a:pt x="23" y="139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486275" y="4944061"/>
              <a:ext cx="33338" cy="22225"/>
            </a:xfrm>
            <a:custGeom>
              <a:avLst/>
              <a:gdLst>
                <a:gd name="T0" fmla="*/ 0 w 21"/>
                <a:gd name="T1" fmla="*/ 0 h 14"/>
                <a:gd name="T2" fmla="*/ 6 w 21"/>
                <a:gd name="T3" fmla="*/ 0 h 14"/>
                <a:gd name="T4" fmla="*/ 6 w 21"/>
                <a:gd name="T5" fmla="*/ 3 h 14"/>
                <a:gd name="T6" fmla="*/ 14 w 21"/>
                <a:gd name="T7" fmla="*/ 3 h 14"/>
                <a:gd name="T8" fmla="*/ 14 w 21"/>
                <a:gd name="T9" fmla="*/ 0 h 14"/>
                <a:gd name="T10" fmla="*/ 21 w 21"/>
                <a:gd name="T11" fmla="*/ 0 h 14"/>
                <a:gd name="T12" fmla="*/ 21 w 21"/>
                <a:gd name="T13" fmla="*/ 14 h 14"/>
                <a:gd name="T14" fmla="*/ 0 w 21"/>
                <a:gd name="T15" fmla="*/ 14 h 14"/>
                <a:gd name="T16" fmla="*/ 0 w 21"/>
                <a:gd name="T17" fmla="*/ 0 h 14"/>
                <a:gd name="T18" fmla="*/ 0 w 2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4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5211763" y="4763086"/>
              <a:ext cx="149225" cy="409575"/>
            </a:xfrm>
            <a:custGeom>
              <a:avLst/>
              <a:gdLst>
                <a:gd name="T0" fmla="*/ 0 w 94"/>
                <a:gd name="T1" fmla="*/ 0 h 258"/>
                <a:gd name="T2" fmla="*/ 94 w 94"/>
                <a:gd name="T3" fmla="*/ 0 h 258"/>
                <a:gd name="T4" fmla="*/ 94 w 94"/>
                <a:gd name="T5" fmla="*/ 258 h 258"/>
                <a:gd name="T6" fmla="*/ 0 w 94"/>
                <a:gd name="T7" fmla="*/ 258 h 258"/>
                <a:gd name="T8" fmla="*/ 0 w 94"/>
                <a:gd name="T9" fmla="*/ 0 h 258"/>
                <a:gd name="T10" fmla="*/ 0 w 94"/>
                <a:gd name="T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58">
                  <a:moveTo>
                    <a:pt x="0" y="0"/>
                  </a:moveTo>
                  <a:lnTo>
                    <a:pt x="94" y="0"/>
                  </a:lnTo>
                  <a:lnTo>
                    <a:pt x="94" y="258"/>
                  </a:lnTo>
                  <a:lnTo>
                    <a:pt x="0" y="2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7272338" y="4818649"/>
              <a:ext cx="296863" cy="354012"/>
            </a:xfrm>
            <a:custGeom>
              <a:avLst/>
              <a:gdLst>
                <a:gd name="T0" fmla="*/ 0 w 187"/>
                <a:gd name="T1" fmla="*/ 8 h 223"/>
                <a:gd name="T2" fmla="*/ 54 w 187"/>
                <a:gd name="T3" fmla="*/ 8 h 223"/>
                <a:gd name="T4" fmla="*/ 54 w 187"/>
                <a:gd name="T5" fmla="*/ 0 h 223"/>
                <a:gd name="T6" fmla="*/ 61 w 187"/>
                <a:gd name="T7" fmla="*/ 0 h 223"/>
                <a:gd name="T8" fmla="*/ 61 w 187"/>
                <a:gd name="T9" fmla="*/ 8 h 223"/>
                <a:gd name="T10" fmla="*/ 125 w 187"/>
                <a:gd name="T11" fmla="*/ 8 h 223"/>
                <a:gd name="T12" fmla="*/ 125 w 187"/>
                <a:gd name="T13" fmla="*/ 0 h 223"/>
                <a:gd name="T14" fmla="*/ 131 w 187"/>
                <a:gd name="T15" fmla="*/ 0 h 223"/>
                <a:gd name="T16" fmla="*/ 131 w 187"/>
                <a:gd name="T17" fmla="*/ 8 h 223"/>
                <a:gd name="T18" fmla="*/ 187 w 187"/>
                <a:gd name="T19" fmla="*/ 8 h 223"/>
                <a:gd name="T20" fmla="*/ 187 w 187"/>
                <a:gd name="T21" fmla="*/ 223 h 223"/>
                <a:gd name="T22" fmla="*/ 0 w 187"/>
                <a:gd name="T23" fmla="*/ 223 h 223"/>
                <a:gd name="T24" fmla="*/ 0 w 187"/>
                <a:gd name="T25" fmla="*/ 8 h 223"/>
                <a:gd name="T26" fmla="*/ 0 w 187"/>
                <a:gd name="T27" fmla="*/ 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223">
                  <a:moveTo>
                    <a:pt x="0" y="8"/>
                  </a:moveTo>
                  <a:lnTo>
                    <a:pt x="54" y="8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125" y="8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1" y="8"/>
                  </a:lnTo>
                  <a:lnTo>
                    <a:pt x="187" y="8"/>
                  </a:lnTo>
                  <a:lnTo>
                    <a:pt x="187" y="223"/>
                  </a:lnTo>
                  <a:lnTo>
                    <a:pt x="0" y="223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7662863" y="4136024"/>
              <a:ext cx="123825" cy="1036637"/>
            </a:xfrm>
            <a:custGeom>
              <a:avLst/>
              <a:gdLst>
                <a:gd name="T0" fmla="*/ 0 w 78"/>
                <a:gd name="T1" fmla="*/ 174 h 653"/>
                <a:gd name="T2" fmla="*/ 6 w 78"/>
                <a:gd name="T3" fmla="*/ 174 h 653"/>
                <a:gd name="T4" fmla="*/ 6 w 78"/>
                <a:gd name="T5" fmla="*/ 145 h 653"/>
                <a:gd name="T6" fmla="*/ 8 w 78"/>
                <a:gd name="T7" fmla="*/ 145 h 653"/>
                <a:gd name="T8" fmla="*/ 8 w 78"/>
                <a:gd name="T9" fmla="*/ 147 h 653"/>
                <a:gd name="T10" fmla="*/ 11 w 78"/>
                <a:gd name="T11" fmla="*/ 147 h 653"/>
                <a:gd name="T12" fmla="*/ 29 w 78"/>
                <a:gd name="T13" fmla="*/ 86 h 653"/>
                <a:gd name="T14" fmla="*/ 32 w 78"/>
                <a:gd name="T15" fmla="*/ 86 h 653"/>
                <a:gd name="T16" fmla="*/ 32 w 78"/>
                <a:gd name="T17" fmla="*/ 72 h 653"/>
                <a:gd name="T18" fmla="*/ 34 w 78"/>
                <a:gd name="T19" fmla="*/ 72 h 653"/>
                <a:gd name="T20" fmla="*/ 34 w 78"/>
                <a:gd name="T21" fmla="*/ 67 h 653"/>
                <a:gd name="T22" fmla="*/ 32 w 78"/>
                <a:gd name="T23" fmla="*/ 67 h 653"/>
                <a:gd name="T24" fmla="*/ 32 w 78"/>
                <a:gd name="T25" fmla="*/ 57 h 653"/>
                <a:gd name="T26" fmla="*/ 35 w 78"/>
                <a:gd name="T27" fmla="*/ 57 h 653"/>
                <a:gd name="T28" fmla="*/ 38 w 78"/>
                <a:gd name="T29" fmla="*/ 0 h 653"/>
                <a:gd name="T30" fmla="*/ 43 w 78"/>
                <a:gd name="T31" fmla="*/ 57 h 653"/>
                <a:gd name="T32" fmla="*/ 46 w 78"/>
                <a:gd name="T33" fmla="*/ 57 h 653"/>
                <a:gd name="T34" fmla="*/ 46 w 78"/>
                <a:gd name="T35" fmla="*/ 67 h 653"/>
                <a:gd name="T36" fmla="*/ 45 w 78"/>
                <a:gd name="T37" fmla="*/ 67 h 653"/>
                <a:gd name="T38" fmla="*/ 45 w 78"/>
                <a:gd name="T39" fmla="*/ 72 h 653"/>
                <a:gd name="T40" fmla="*/ 46 w 78"/>
                <a:gd name="T41" fmla="*/ 72 h 653"/>
                <a:gd name="T42" fmla="*/ 46 w 78"/>
                <a:gd name="T43" fmla="*/ 86 h 653"/>
                <a:gd name="T44" fmla="*/ 48 w 78"/>
                <a:gd name="T45" fmla="*/ 86 h 653"/>
                <a:gd name="T46" fmla="*/ 65 w 78"/>
                <a:gd name="T47" fmla="*/ 147 h 653"/>
                <a:gd name="T48" fmla="*/ 69 w 78"/>
                <a:gd name="T49" fmla="*/ 147 h 653"/>
                <a:gd name="T50" fmla="*/ 69 w 78"/>
                <a:gd name="T51" fmla="*/ 145 h 653"/>
                <a:gd name="T52" fmla="*/ 70 w 78"/>
                <a:gd name="T53" fmla="*/ 145 h 653"/>
                <a:gd name="T54" fmla="*/ 70 w 78"/>
                <a:gd name="T55" fmla="*/ 174 h 653"/>
                <a:gd name="T56" fmla="*/ 78 w 78"/>
                <a:gd name="T57" fmla="*/ 174 h 653"/>
                <a:gd name="T58" fmla="*/ 78 w 78"/>
                <a:gd name="T59" fmla="*/ 653 h 653"/>
                <a:gd name="T60" fmla="*/ 0 w 78"/>
                <a:gd name="T61" fmla="*/ 653 h 653"/>
                <a:gd name="T62" fmla="*/ 0 w 78"/>
                <a:gd name="T63" fmla="*/ 174 h 653"/>
                <a:gd name="T64" fmla="*/ 0 w 78"/>
                <a:gd name="T65" fmla="*/ 174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653">
                  <a:moveTo>
                    <a:pt x="0" y="174"/>
                  </a:moveTo>
                  <a:lnTo>
                    <a:pt x="6" y="174"/>
                  </a:lnTo>
                  <a:lnTo>
                    <a:pt x="6" y="145"/>
                  </a:lnTo>
                  <a:lnTo>
                    <a:pt x="8" y="145"/>
                  </a:lnTo>
                  <a:lnTo>
                    <a:pt x="8" y="147"/>
                  </a:lnTo>
                  <a:lnTo>
                    <a:pt x="11" y="147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2" y="72"/>
                  </a:lnTo>
                  <a:lnTo>
                    <a:pt x="34" y="72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57"/>
                  </a:lnTo>
                  <a:lnTo>
                    <a:pt x="35" y="57"/>
                  </a:lnTo>
                  <a:lnTo>
                    <a:pt x="38" y="0"/>
                  </a:lnTo>
                  <a:lnTo>
                    <a:pt x="43" y="57"/>
                  </a:lnTo>
                  <a:lnTo>
                    <a:pt x="46" y="57"/>
                  </a:lnTo>
                  <a:lnTo>
                    <a:pt x="46" y="67"/>
                  </a:lnTo>
                  <a:lnTo>
                    <a:pt x="45" y="67"/>
                  </a:lnTo>
                  <a:lnTo>
                    <a:pt x="45" y="72"/>
                  </a:lnTo>
                  <a:lnTo>
                    <a:pt x="46" y="72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65" y="147"/>
                  </a:lnTo>
                  <a:lnTo>
                    <a:pt x="69" y="147"/>
                  </a:lnTo>
                  <a:lnTo>
                    <a:pt x="69" y="145"/>
                  </a:lnTo>
                  <a:lnTo>
                    <a:pt x="70" y="145"/>
                  </a:lnTo>
                  <a:lnTo>
                    <a:pt x="70" y="174"/>
                  </a:lnTo>
                  <a:lnTo>
                    <a:pt x="78" y="174"/>
                  </a:lnTo>
                  <a:lnTo>
                    <a:pt x="78" y="653"/>
                  </a:lnTo>
                  <a:lnTo>
                    <a:pt x="0" y="653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464175" y="4542424"/>
              <a:ext cx="338138" cy="630237"/>
            </a:xfrm>
            <a:custGeom>
              <a:avLst/>
              <a:gdLst>
                <a:gd name="T0" fmla="*/ 0 w 213"/>
                <a:gd name="T1" fmla="*/ 0 h 397"/>
                <a:gd name="T2" fmla="*/ 213 w 213"/>
                <a:gd name="T3" fmla="*/ 0 h 397"/>
                <a:gd name="T4" fmla="*/ 213 w 213"/>
                <a:gd name="T5" fmla="*/ 397 h 397"/>
                <a:gd name="T6" fmla="*/ 0 w 213"/>
                <a:gd name="T7" fmla="*/ 397 h 397"/>
                <a:gd name="T8" fmla="*/ 0 w 213"/>
                <a:gd name="T9" fmla="*/ 0 h 397"/>
                <a:gd name="T10" fmla="*/ 0 w 213"/>
                <a:gd name="T1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97">
                  <a:moveTo>
                    <a:pt x="0" y="0"/>
                  </a:moveTo>
                  <a:lnTo>
                    <a:pt x="213" y="0"/>
                  </a:lnTo>
                  <a:lnTo>
                    <a:pt x="213" y="397"/>
                  </a:lnTo>
                  <a:lnTo>
                    <a:pt x="0" y="3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8286750" y="4545599"/>
              <a:ext cx="187325" cy="627062"/>
            </a:xfrm>
            <a:custGeom>
              <a:avLst/>
              <a:gdLst>
                <a:gd name="T0" fmla="*/ 0 w 118"/>
                <a:gd name="T1" fmla="*/ 19 h 395"/>
                <a:gd name="T2" fmla="*/ 27 w 118"/>
                <a:gd name="T3" fmla="*/ 19 h 395"/>
                <a:gd name="T4" fmla="*/ 27 w 118"/>
                <a:gd name="T5" fmla="*/ 0 h 395"/>
                <a:gd name="T6" fmla="*/ 89 w 118"/>
                <a:gd name="T7" fmla="*/ 0 h 395"/>
                <a:gd name="T8" fmla="*/ 89 w 118"/>
                <a:gd name="T9" fmla="*/ 19 h 395"/>
                <a:gd name="T10" fmla="*/ 118 w 118"/>
                <a:gd name="T11" fmla="*/ 19 h 395"/>
                <a:gd name="T12" fmla="*/ 118 w 118"/>
                <a:gd name="T13" fmla="*/ 395 h 395"/>
                <a:gd name="T14" fmla="*/ 0 w 118"/>
                <a:gd name="T15" fmla="*/ 395 h 395"/>
                <a:gd name="T16" fmla="*/ 0 w 118"/>
                <a:gd name="T17" fmla="*/ 19 h 395"/>
                <a:gd name="T18" fmla="*/ 0 w 118"/>
                <a:gd name="T19" fmla="*/ 1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95">
                  <a:moveTo>
                    <a:pt x="0" y="19"/>
                  </a:moveTo>
                  <a:lnTo>
                    <a:pt x="27" y="19"/>
                  </a:lnTo>
                  <a:lnTo>
                    <a:pt x="27" y="0"/>
                  </a:lnTo>
                  <a:lnTo>
                    <a:pt x="89" y="0"/>
                  </a:lnTo>
                  <a:lnTo>
                    <a:pt x="89" y="19"/>
                  </a:lnTo>
                  <a:lnTo>
                    <a:pt x="118" y="19"/>
                  </a:lnTo>
                  <a:lnTo>
                    <a:pt x="118" y="395"/>
                  </a:lnTo>
                  <a:lnTo>
                    <a:pt x="0" y="395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4941888" y="5002799"/>
              <a:ext cx="96838" cy="169862"/>
            </a:xfrm>
            <a:custGeom>
              <a:avLst/>
              <a:gdLst>
                <a:gd name="T0" fmla="*/ 0 w 61"/>
                <a:gd name="T1" fmla="*/ 0 h 107"/>
                <a:gd name="T2" fmla="*/ 61 w 61"/>
                <a:gd name="T3" fmla="*/ 0 h 107"/>
                <a:gd name="T4" fmla="*/ 61 w 61"/>
                <a:gd name="T5" fmla="*/ 107 h 107"/>
                <a:gd name="T6" fmla="*/ 0 w 61"/>
                <a:gd name="T7" fmla="*/ 107 h 107"/>
                <a:gd name="T8" fmla="*/ 0 w 61"/>
                <a:gd name="T9" fmla="*/ 0 h 107"/>
                <a:gd name="T10" fmla="*/ 0 w 6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7">
                  <a:moveTo>
                    <a:pt x="0" y="0"/>
                  </a:moveTo>
                  <a:lnTo>
                    <a:pt x="61" y="0"/>
                  </a:lnTo>
                  <a:lnTo>
                    <a:pt x="61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068888" y="5109161"/>
              <a:ext cx="92075" cy="63500"/>
            </a:xfrm>
            <a:custGeom>
              <a:avLst/>
              <a:gdLst>
                <a:gd name="T0" fmla="*/ 0 w 58"/>
                <a:gd name="T1" fmla="*/ 0 h 40"/>
                <a:gd name="T2" fmla="*/ 58 w 58"/>
                <a:gd name="T3" fmla="*/ 0 h 40"/>
                <a:gd name="T4" fmla="*/ 58 w 58"/>
                <a:gd name="T5" fmla="*/ 40 h 40"/>
                <a:gd name="T6" fmla="*/ 0 w 58"/>
                <a:gd name="T7" fmla="*/ 40 h 40"/>
                <a:gd name="T8" fmla="*/ 0 w 58"/>
                <a:gd name="T9" fmla="*/ 0 h 40"/>
                <a:gd name="T10" fmla="*/ 0 w 58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0">
                  <a:moveTo>
                    <a:pt x="0" y="0"/>
                  </a:moveTo>
                  <a:lnTo>
                    <a:pt x="58" y="0"/>
                  </a:lnTo>
                  <a:lnTo>
                    <a:pt x="5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186363" y="5055186"/>
              <a:ext cx="95250" cy="117475"/>
            </a:xfrm>
            <a:custGeom>
              <a:avLst/>
              <a:gdLst>
                <a:gd name="T0" fmla="*/ 0 w 60"/>
                <a:gd name="T1" fmla="*/ 0 h 74"/>
                <a:gd name="T2" fmla="*/ 60 w 60"/>
                <a:gd name="T3" fmla="*/ 0 h 74"/>
                <a:gd name="T4" fmla="*/ 60 w 60"/>
                <a:gd name="T5" fmla="*/ 74 h 74"/>
                <a:gd name="T6" fmla="*/ 0 w 60"/>
                <a:gd name="T7" fmla="*/ 74 h 74"/>
                <a:gd name="T8" fmla="*/ 0 w 60"/>
                <a:gd name="T9" fmla="*/ 0 h 74"/>
                <a:gd name="T10" fmla="*/ 0 w 6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74">
                  <a:moveTo>
                    <a:pt x="0" y="0"/>
                  </a:moveTo>
                  <a:lnTo>
                    <a:pt x="60" y="0"/>
                  </a:lnTo>
                  <a:lnTo>
                    <a:pt x="60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348288" y="5078999"/>
              <a:ext cx="68263" cy="93662"/>
            </a:xfrm>
            <a:custGeom>
              <a:avLst/>
              <a:gdLst>
                <a:gd name="T0" fmla="*/ 0 w 43"/>
                <a:gd name="T1" fmla="*/ 0 h 59"/>
                <a:gd name="T2" fmla="*/ 43 w 43"/>
                <a:gd name="T3" fmla="*/ 0 h 59"/>
                <a:gd name="T4" fmla="*/ 43 w 43"/>
                <a:gd name="T5" fmla="*/ 59 h 59"/>
                <a:gd name="T6" fmla="*/ 0 w 43"/>
                <a:gd name="T7" fmla="*/ 59 h 59"/>
                <a:gd name="T8" fmla="*/ 0 w 43"/>
                <a:gd name="T9" fmla="*/ 0 h 59"/>
                <a:gd name="T10" fmla="*/ 0 w 43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9">
                  <a:moveTo>
                    <a:pt x="0" y="0"/>
                  </a:moveTo>
                  <a:lnTo>
                    <a:pt x="43" y="0"/>
                  </a:lnTo>
                  <a:lnTo>
                    <a:pt x="43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94325" y="5129799"/>
              <a:ext cx="50800" cy="42862"/>
            </a:xfrm>
            <a:custGeom>
              <a:avLst/>
              <a:gdLst>
                <a:gd name="T0" fmla="*/ 0 w 32"/>
                <a:gd name="T1" fmla="*/ 0 h 27"/>
                <a:gd name="T2" fmla="*/ 32 w 32"/>
                <a:gd name="T3" fmla="*/ 0 h 27"/>
                <a:gd name="T4" fmla="*/ 32 w 32"/>
                <a:gd name="T5" fmla="*/ 27 h 27"/>
                <a:gd name="T6" fmla="*/ 0 w 32"/>
                <a:gd name="T7" fmla="*/ 27 h 27"/>
                <a:gd name="T8" fmla="*/ 0 w 32"/>
                <a:gd name="T9" fmla="*/ 0 h 27"/>
                <a:gd name="T10" fmla="*/ 0 w 32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7">
                  <a:moveTo>
                    <a:pt x="0" y="0"/>
                  </a:moveTo>
                  <a:lnTo>
                    <a:pt x="32" y="0"/>
                  </a:lnTo>
                  <a:lnTo>
                    <a:pt x="32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765800" y="4951999"/>
              <a:ext cx="112713" cy="220662"/>
            </a:xfrm>
            <a:custGeom>
              <a:avLst/>
              <a:gdLst>
                <a:gd name="T0" fmla="*/ 0 w 71"/>
                <a:gd name="T1" fmla="*/ 0 h 139"/>
                <a:gd name="T2" fmla="*/ 71 w 71"/>
                <a:gd name="T3" fmla="*/ 0 h 139"/>
                <a:gd name="T4" fmla="*/ 71 w 71"/>
                <a:gd name="T5" fmla="*/ 139 h 139"/>
                <a:gd name="T6" fmla="*/ 0 w 71"/>
                <a:gd name="T7" fmla="*/ 139 h 139"/>
                <a:gd name="T8" fmla="*/ 0 w 71"/>
                <a:gd name="T9" fmla="*/ 0 h 139"/>
                <a:gd name="T10" fmla="*/ 0 w 71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9">
                  <a:moveTo>
                    <a:pt x="0" y="0"/>
                  </a:moveTo>
                  <a:lnTo>
                    <a:pt x="71" y="0"/>
                  </a:lnTo>
                  <a:lnTo>
                    <a:pt x="71" y="139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929313" y="5109161"/>
              <a:ext cx="144463" cy="63500"/>
            </a:xfrm>
            <a:custGeom>
              <a:avLst/>
              <a:gdLst>
                <a:gd name="T0" fmla="*/ 0 w 91"/>
                <a:gd name="T1" fmla="*/ 0 h 40"/>
                <a:gd name="T2" fmla="*/ 91 w 91"/>
                <a:gd name="T3" fmla="*/ 0 h 40"/>
                <a:gd name="T4" fmla="*/ 91 w 91"/>
                <a:gd name="T5" fmla="*/ 40 h 40"/>
                <a:gd name="T6" fmla="*/ 0 w 91"/>
                <a:gd name="T7" fmla="*/ 40 h 40"/>
                <a:gd name="T8" fmla="*/ 0 w 91"/>
                <a:gd name="T9" fmla="*/ 0 h 40"/>
                <a:gd name="T10" fmla="*/ 0 w 9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40">
                  <a:moveTo>
                    <a:pt x="0" y="0"/>
                  </a:moveTo>
                  <a:lnTo>
                    <a:pt x="91" y="0"/>
                  </a:lnTo>
                  <a:lnTo>
                    <a:pt x="91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835650" y="4940886"/>
              <a:ext cx="22225" cy="25400"/>
            </a:xfrm>
            <a:custGeom>
              <a:avLst/>
              <a:gdLst>
                <a:gd name="T0" fmla="*/ 0 w 14"/>
                <a:gd name="T1" fmla="*/ 0 h 16"/>
                <a:gd name="T2" fmla="*/ 14 w 14"/>
                <a:gd name="T3" fmla="*/ 0 h 16"/>
                <a:gd name="T4" fmla="*/ 14 w 14"/>
                <a:gd name="T5" fmla="*/ 16 h 16"/>
                <a:gd name="T6" fmla="*/ 0 w 14"/>
                <a:gd name="T7" fmla="*/ 16 h 16"/>
                <a:gd name="T8" fmla="*/ 0 w 14"/>
                <a:gd name="T9" fmla="*/ 0 h 16"/>
                <a:gd name="T10" fmla="*/ 0 w 1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7054850" y="4956761"/>
              <a:ext cx="141288" cy="123825"/>
            </a:xfrm>
            <a:custGeom>
              <a:avLst/>
              <a:gdLst>
                <a:gd name="T0" fmla="*/ 0 w 89"/>
                <a:gd name="T1" fmla="*/ 0 h 78"/>
                <a:gd name="T2" fmla="*/ 89 w 89"/>
                <a:gd name="T3" fmla="*/ 0 h 78"/>
                <a:gd name="T4" fmla="*/ 89 w 89"/>
                <a:gd name="T5" fmla="*/ 78 h 78"/>
                <a:gd name="T6" fmla="*/ 0 w 89"/>
                <a:gd name="T7" fmla="*/ 78 h 78"/>
                <a:gd name="T8" fmla="*/ 0 w 89"/>
                <a:gd name="T9" fmla="*/ 0 h 78"/>
                <a:gd name="T10" fmla="*/ 0 w 89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78">
                  <a:moveTo>
                    <a:pt x="0" y="0"/>
                  </a:moveTo>
                  <a:lnTo>
                    <a:pt x="89" y="0"/>
                  </a:lnTo>
                  <a:lnTo>
                    <a:pt x="89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7237413" y="4991686"/>
              <a:ext cx="50800" cy="173037"/>
            </a:xfrm>
            <a:custGeom>
              <a:avLst/>
              <a:gdLst>
                <a:gd name="T0" fmla="*/ 0 w 32"/>
                <a:gd name="T1" fmla="*/ 0 h 109"/>
                <a:gd name="T2" fmla="*/ 32 w 32"/>
                <a:gd name="T3" fmla="*/ 0 h 109"/>
                <a:gd name="T4" fmla="*/ 32 w 32"/>
                <a:gd name="T5" fmla="*/ 109 h 109"/>
                <a:gd name="T6" fmla="*/ 0 w 32"/>
                <a:gd name="T7" fmla="*/ 109 h 109"/>
                <a:gd name="T8" fmla="*/ 0 w 32"/>
                <a:gd name="T9" fmla="*/ 0 h 109"/>
                <a:gd name="T10" fmla="*/ 0 w 32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9">
                  <a:moveTo>
                    <a:pt x="0" y="0"/>
                  </a:moveTo>
                  <a:lnTo>
                    <a:pt x="32" y="0"/>
                  </a:lnTo>
                  <a:lnTo>
                    <a:pt x="32" y="109"/>
                  </a:lnTo>
                  <a:lnTo>
                    <a:pt x="0" y="10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7178675" y="5083761"/>
              <a:ext cx="68263" cy="28575"/>
            </a:xfrm>
            <a:custGeom>
              <a:avLst/>
              <a:gdLst>
                <a:gd name="T0" fmla="*/ 0 w 43"/>
                <a:gd name="T1" fmla="*/ 0 h 18"/>
                <a:gd name="T2" fmla="*/ 43 w 43"/>
                <a:gd name="T3" fmla="*/ 0 h 18"/>
                <a:gd name="T4" fmla="*/ 43 w 43"/>
                <a:gd name="T5" fmla="*/ 18 h 18"/>
                <a:gd name="T6" fmla="*/ 0 w 43"/>
                <a:gd name="T7" fmla="*/ 18 h 18"/>
                <a:gd name="T8" fmla="*/ 0 w 43"/>
                <a:gd name="T9" fmla="*/ 0 h 18"/>
                <a:gd name="T10" fmla="*/ 0 w 43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">
                  <a:moveTo>
                    <a:pt x="0" y="0"/>
                  </a:moveTo>
                  <a:lnTo>
                    <a:pt x="43" y="0"/>
                  </a:lnTo>
                  <a:lnTo>
                    <a:pt x="43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7731125" y="4986924"/>
              <a:ext cx="131763" cy="185737"/>
            </a:xfrm>
            <a:custGeom>
              <a:avLst/>
              <a:gdLst>
                <a:gd name="T0" fmla="*/ 0 w 83"/>
                <a:gd name="T1" fmla="*/ 0 h 117"/>
                <a:gd name="T2" fmla="*/ 83 w 83"/>
                <a:gd name="T3" fmla="*/ 0 h 117"/>
                <a:gd name="T4" fmla="*/ 83 w 83"/>
                <a:gd name="T5" fmla="*/ 117 h 117"/>
                <a:gd name="T6" fmla="*/ 0 w 83"/>
                <a:gd name="T7" fmla="*/ 117 h 117"/>
                <a:gd name="T8" fmla="*/ 0 w 83"/>
                <a:gd name="T9" fmla="*/ 0 h 117"/>
                <a:gd name="T10" fmla="*/ 0 w 83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17">
                  <a:moveTo>
                    <a:pt x="0" y="0"/>
                  </a:moveTo>
                  <a:lnTo>
                    <a:pt x="83" y="0"/>
                  </a:lnTo>
                  <a:lnTo>
                    <a:pt x="8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7837488" y="5117099"/>
              <a:ext cx="76200" cy="55562"/>
            </a:xfrm>
            <a:custGeom>
              <a:avLst/>
              <a:gdLst>
                <a:gd name="T0" fmla="*/ 0 w 48"/>
                <a:gd name="T1" fmla="*/ 0 h 35"/>
                <a:gd name="T2" fmla="*/ 48 w 48"/>
                <a:gd name="T3" fmla="*/ 0 h 35"/>
                <a:gd name="T4" fmla="*/ 48 w 48"/>
                <a:gd name="T5" fmla="*/ 35 h 35"/>
                <a:gd name="T6" fmla="*/ 0 w 48"/>
                <a:gd name="T7" fmla="*/ 35 h 35"/>
                <a:gd name="T8" fmla="*/ 0 w 48"/>
                <a:gd name="T9" fmla="*/ 0 h 35"/>
                <a:gd name="T10" fmla="*/ 0 w 4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5">
                  <a:moveTo>
                    <a:pt x="0" y="0"/>
                  </a:moveTo>
                  <a:lnTo>
                    <a:pt x="48" y="0"/>
                  </a:lnTo>
                  <a:lnTo>
                    <a:pt x="48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8112125" y="4939299"/>
              <a:ext cx="98425" cy="63500"/>
            </a:xfrm>
            <a:custGeom>
              <a:avLst/>
              <a:gdLst>
                <a:gd name="T0" fmla="*/ 0 w 62"/>
                <a:gd name="T1" fmla="*/ 0 h 40"/>
                <a:gd name="T2" fmla="*/ 62 w 62"/>
                <a:gd name="T3" fmla="*/ 0 h 40"/>
                <a:gd name="T4" fmla="*/ 62 w 62"/>
                <a:gd name="T5" fmla="*/ 40 h 40"/>
                <a:gd name="T6" fmla="*/ 0 w 62"/>
                <a:gd name="T7" fmla="*/ 40 h 40"/>
                <a:gd name="T8" fmla="*/ 0 w 62"/>
                <a:gd name="T9" fmla="*/ 0 h 40"/>
                <a:gd name="T10" fmla="*/ 0 w 6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0">
                  <a:moveTo>
                    <a:pt x="0" y="0"/>
                  </a:moveTo>
                  <a:lnTo>
                    <a:pt x="62" y="0"/>
                  </a:lnTo>
                  <a:lnTo>
                    <a:pt x="62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8516938" y="5063124"/>
              <a:ext cx="106363" cy="109537"/>
            </a:xfrm>
            <a:custGeom>
              <a:avLst/>
              <a:gdLst>
                <a:gd name="T0" fmla="*/ 0 w 67"/>
                <a:gd name="T1" fmla="*/ 0 h 69"/>
                <a:gd name="T2" fmla="*/ 67 w 67"/>
                <a:gd name="T3" fmla="*/ 0 h 69"/>
                <a:gd name="T4" fmla="*/ 67 w 67"/>
                <a:gd name="T5" fmla="*/ 69 h 69"/>
                <a:gd name="T6" fmla="*/ 0 w 67"/>
                <a:gd name="T7" fmla="*/ 69 h 69"/>
                <a:gd name="T8" fmla="*/ 0 w 67"/>
                <a:gd name="T9" fmla="*/ 0 h 69"/>
                <a:gd name="T10" fmla="*/ 0 w 67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9">
                  <a:moveTo>
                    <a:pt x="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3652838" y="5104399"/>
              <a:ext cx="138113" cy="68262"/>
            </a:xfrm>
            <a:custGeom>
              <a:avLst/>
              <a:gdLst>
                <a:gd name="T0" fmla="*/ 0 w 87"/>
                <a:gd name="T1" fmla="*/ 0 h 43"/>
                <a:gd name="T2" fmla="*/ 87 w 87"/>
                <a:gd name="T3" fmla="*/ 0 h 43"/>
                <a:gd name="T4" fmla="*/ 87 w 87"/>
                <a:gd name="T5" fmla="*/ 43 h 43"/>
                <a:gd name="T6" fmla="*/ 0 w 87"/>
                <a:gd name="T7" fmla="*/ 43 h 43"/>
                <a:gd name="T8" fmla="*/ 0 w 87"/>
                <a:gd name="T9" fmla="*/ 0 h 43"/>
                <a:gd name="T10" fmla="*/ 0 w 8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43">
                  <a:moveTo>
                    <a:pt x="0" y="0"/>
                  </a:moveTo>
                  <a:lnTo>
                    <a:pt x="87" y="0"/>
                  </a:lnTo>
                  <a:lnTo>
                    <a:pt x="87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3814763" y="5012324"/>
              <a:ext cx="111125" cy="160337"/>
            </a:xfrm>
            <a:custGeom>
              <a:avLst/>
              <a:gdLst>
                <a:gd name="T0" fmla="*/ 0 w 70"/>
                <a:gd name="T1" fmla="*/ 0 h 101"/>
                <a:gd name="T2" fmla="*/ 70 w 70"/>
                <a:gd name="T3" fmla="*/ 0 h 101"/>
                <a:gd name="T4" fmla="*/ 70 w 70"/>
                <a:gd name="T5" fmla="*/ 101 h 101"/>
                <a:gd name="T6" fmla="*/ 0 w 70"/>
                <a:gd name="T7" fmla="*/ 101 h 101"/>
                <a:gd name="T8" fmla="*/ 0 w 70"/>
                <a:gd name="T9" fmla="*/ 0 h 101"/>
                <a:gd name="T10" fmla="*/ 0 w 70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1">
                  <a:moveTo>
                    <a:pt x="0" y="0"/>
                  </a:moveTo>
                  <a:lnTo>
                    <a:pt x="70" y="0"/>
                  </a:lnTo>
                  <a:lnTo>
                    <a:pt x="70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19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3895725" y="5112336"/>
              <a:ext cx="80963" cy="60325"/>
            </a:xfrm>
            <a:custGeom>
              <a:avLst/>
              <a:gdLst>
                <a:gd name="T0" fmla="*/ 0 w 51"/>
                <a:gd name="T1" fmla="*/ 0 h 38"/>
                <a:gd name="T2" fmla="*/ 51 w 51"/>
                <a:gd name="T3" fmla="*/ 0 h 38"/>
                <a:gd name="T4" fmla="*/ 51 w 51"/>
                <a:gd name="T5" fmla="*/ 38 h 38"/>
                <a:gd name="T6" fmla="*/ 0 w 51"/>
                <a:gd name="T7" fmla="*/ 38 h 38"/>
                <a:gd name="T8" fmla="*/ 0 w 51"/>
                <a:gd name="T9" fmla="*/ 0 h 38"/>
                <a:gd name="T10" fmla="*/ 0 w 5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8">
                  <a:moveTo>
                    <a:pt x="0" y="0"/>
                  </a:moveTo>
                  <a:lnTo>
                    <a:pt x="51" y="0"/>
                  </a:lnTo>
                  <a:lnTo>
                    <a:pt x="51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3997325" y="4999624"/>
              <a:ext cx="73025" cy="173037"/>
            </a:xfrm>
            <a:custGeom>
              <a:avLst/>
              <a:gdLst>
                <a:gd name="T0" fmla="*/ 0 w 46"/>
                <a:gd name="T1" fmla="*/ 0 h 109"/>
                <a:gd name="T2" fmla="*/ 46 w 46"/>
                <a:gd name="T3" fmla="*/ 0 h 109"/>
                <a:gd name="T4" fmla="*/ 46 w 46"/>
                <a:gd name="T5" fmla="*/ 109 h 109"/>
                <a:gd name="T6" fmla="*/ 0 w 46"/>
                <a:gd name="T7" fmla="*/ 109 h 109"/>
                <a:gd name="T8" fmla="*/ 0 w 46"/>
                <a:gd name="T9" fmla="*/ 0 h 109"/>
                <a:gd name="T10" fmla="*/ 0 w 46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09">
                  <a:moveTo>
                    <a:pt x="0" y="0"/>
                  </a:moveTo>
                  <a:lnTo>
                    <a:pt x="46" y="0"/>
                  </a:lnTo>
                  <a:lnTo>
                    <a:pt x="46" y="109"/>
                  </a:lnTo>
                  <a:lnTo>
                    <a:pt x="0" y="10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4244975" y="5053599"/>
              <a:ext cx="104775" cy="119062"/>
            </a:xfrm>
            <a:custGeom>
              <a:avLst/>
              <a:gdLst>
                <a:gd name="T0" fmla="*/ 0 w 66"/>
                <a:gd name="T1" fmla="*/ 0 h 75"/>
                <a:gd name="T2" fmla="*/ 66 w 66"/>
                <a:gd name="T3" fmla="*/ 0 h 75"/>
                <a:gd name="T4" fmla="*/ 66 w 66"/>
                <a:gd name="T5" fmla="*/ 75 h 75"/>
                <a:gd name="T6" fmla="*/ 0 w 66"/>
                <a:gd name="T7" fmla="*/ 75 h 75"/>
                <a:gd name="T8" fmla="*/ 0 w 66"/>
                <a:gd name="T9" fmla="*/ 0 h 75"/>
                <a:gd name="T10" fmla="*/ 0 w 6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5">
                  <a:moveTo>
                    <a:pt x="0" y="0"/>
                  </a:moveTo>
                  <a:lnTo>
                    <a:pt x="66" y="0"/>
                  </a:lnTo>
                  <a:lnTo>
                    <a:pt x="66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4376738" y="5091699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51 w 51"/>
                <a:gd name="T3" fmla="*/ 0 h 51"/>
                <a:gd name="T4" fmla="*/ 51 w 51"/>
                <a:gd name="T5" fmla="*/ 51 h 51"/>
                <a:gd name="T6" fmla="*/ 0 w 51"/>
                <a:gd name="T7" fmla="*/ 51 h 51"/>
                <a:gd name="T8" fmla="*/ 0 w 51"/>
                <a:gd name="T9" fmla="*/ 0 h 51"/>
                <a:gd name="T10" fmla="*/ 0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51" y="0"/>
                  </a:lnTo>
                  <a:lnTo>
                    <a:pt x="51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4405313" y="5055186"/>
              <a:ext cx="47625" cy="69850"/>
            </a:xfrm>
            <a:custGeom>
              <a:avLst/>
              <a:gdLst>
                <a:gd name="T0" fmla="*/ 0 w 30"/>
                <a:gd name="T1" fmla="*/ 0 h 44"/>
                <a:gd name="T2" fmla="*/ 30 w 30"/>
                <a:gd name="T3" fmla="*/ 0 h 44"/>
                <a:gd name="T4" fmla="*/ 30 w 30"/>
                <a:gd name="T5" fmla="*/ 44 h 44"/>
                <a:gd name="T6" fmla="*/ 0 w 30"/>
                <a:gd name="T7" fmla="*/ 44 h 44"/>
                <a:gd name="T8" fmla="*/ 0 w 30"/>
                <a:gd name="T9" fmla="*/ 0 h 44"/>
                <a:gd name="T10" fmla="*/ 0 w 30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4">
                  <a:moveTo>
                    <a:pt x="0" y="0"/>
                  </a:moveTo>
                  <a:lnTo>
                    <a:pt x="30" y="0"/>
                  </a:lnTo>
                  <a:lnTo>
                    <a:pt x="3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4549775" y="5074236"/>
              <a:ext cx="76200" cy="98425"/>
            </a:xfrm>
            <a:custGeom>
              <a:avLst/>
              <a:gdLst>
                <a:gd name="T0" fmla="*/ 0 w 48"/>
                <a:gd name="T1" fmla="*/ 0 h 62"/>
                <a:gd name="T2" fmla="*/ 48 w 48"/>
                <a:gd name="T3" fmla="*/ 0 h 62"/>
                <a:gd name="T4" fmla="*/ 48 w 48"/>
                <a:gd name="T5" fmla="*/ 62 h 62"/>
                <a:gd name="T6" fmla="*/ 0 w 48"/>
                <a:gd name="T7" fmla="*/ 62 h 62"/>
                <a:gd name="T8" fmla="*/ 0 w 48"/>
                <a:gd name="T9" fmla="*/ 0 h 62"/>
                <a:gd name="T10" fmla="*/ 0 w 48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2">
                  <a:moveTo>
                    <a:pt x="0" y="0"/>
                  </a:moveTo>
                  <a:lnTo>
                    <a:pt x="48" y="0"/>
                  </a:lnTo>
                  <a:lnTo>
                    <a:pt x="48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4752975" y="5002799"/>
              <a:ext cx="42863" cy="169862"/>
            </a:xfrm>
            <a:custGeom>
              <a:avLst/>
              <a:gdLst>
                <a:gd name="T0" fmla="*/ 0 w 27"/>
                <a:gd name="T1" fmla="*/ 0 h 107"/>
                <a:gd name="T2" fmla="*/ 27 w 27"/>
                <a:gd name="T3" fmla="*/ 0 h 107"/>
                <a:gd name="T4" fmla="*/ 27 w 27"/>
                <a:gd name="T5" fmla="*/ 107 h 107"/>
                <a:gd name="T6" fmla="*/ 0 w 27"/>
                <a:gd name="T7" fmla="*/ 107 h 107"/>
                <a:gd name="T8" fmla="*/ 0 w 27"/>
                <a:gd name="T9" fmla="*/ 0 h 107"/>
                <a:gd name="T10" fmla="*/ 0 w 2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7">
                  <a:moveTo>
                    <a:pt x="0" y="0"/>
                  </a:moveTo>
                  <a:lnTo>
                    <a:pt x="27" y="0"/>
                  </a:lnTo>
                  <a:lnTo>
                    <a:pt x="27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4856163" y="5002799"/>
              <a:ext cx="28575" cy="17462"/>
            </a:xfrm>
            <a:custGeom>
              <a:avLst/>
              <a:gdLst>
                <a:gd name="T0" fmla="*/ 0 w 18"/>
                <a:gd name="T1" fmla="*/ 0 h 11"/>
                <a:gd name="T2" fmla="*/ 18 w 18"/>
                <a:gd name="T3" fmla="*/ 0 h 11"/>
                <a:gd name="T4" fmla="*/ 18 w 18"/>
                <a:gd name="T5" fmla="*/ 11 h 11"/>
                <a:gd name="T6" fmla="*/ 0 w 18"/>
                <a:gd name="T7" fmla="*/ 11 h 11"/>
                <a:gd name="T8" fmla="*/ 0 w 18"/>
                <a:gd name="T9" fmla="*/ 0 h 11"/>
                <a:gd name="T10" fmla="*/ 0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0" y="0"/>
                  </a:moveTo>
                  <a:lnTo>
                    <a:pt x="18" y="0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5502275" y="4532899"/>
              <a:ext cx="109538" cy="42862"/>
            </a:xfrm>
            <a:custGeom>
              <a:avLst/>
              <a:gdLst>
                <a:gd name="T0" fmla="*/ 0 w 69"/>
                <a:gd name="T1" fmla="*/ 0 h 27"/>
                <a:gd name="T2" fmla="*/ 69 w 69"/>
                <a:gd name="T3" fmla="*/ 0 h 27"/>
                <a:gd name="T4" fmla="*/ 69 w 69"/>
                <a:gd name="T5" fmla="*/ 27 h 27"/>
                <a:gd name="T6" fmla="*/ 0 w 69"/>
                <a:gd name="T7" fmla="*/ 27 h 27"/>
                <a:gd name="T8" fmla="*/ 0 w 69"/>
                <a:gd name="T9" fmla="*/ 0 h 27"/>
                <a:gd name="T10" fmla="*/ 0 w 69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7">
                  <a:moveTo>
                    <a:pt x="0" y="0"/>
                  </a:moveTo>
                  <a:lnTo>
                    <a:pt x="69" y="0"/>
                  </a:lnTo>
                  <a:lnTo>
                    <a:pt x="69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5599113" y="4524961"/>
              <a:ext cx="127000" cy="38100"/>
            </a:xfrm>
            <a:custGeom>
              <a:avLst/>
              <a:gdLst>
                <a:gd name="T0" fmla="*/ 0 w 80"/>
                <a:gd name="T1" fmla="*/ 0 h 24"/>
                <a:gd name="T2" fmla="*/ 80 w 80"/>
                <a:gd name="T3" fmla="*/ 0 h 24"/>
                <a:gd name="T4" fmla="*/ 80 w 80"/>
                <a:gd name="T5" fmla="*/ 24 h 24"/>
                <a:gd name="T6" fmla="*/ 0 w 80"/>
                <a:gd name="T7" fmla="*/ 24 h 24"/>
                <a:gd name="T8" fmla="*/ 0 w 80"/>
                <a:gd name="T9" fmla="*/ 0 h 24"/>
                <a:gd name="T10" fmla="*/ 0 w 8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4">
                  <a:moveTo>
                    <a:pt x="0" y="0"/>
                  </a:moveTo>
                  <a:lnTo>
                    <a:pt x="80" y="0"/>
                  </a:lnTo>
                  <a:lnTo>
                    <a:pt x="8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5683250" y="4520199"/>
              <a:ext cx="25400" cy="9525"/>
            </a:xfrm>
            <a:custGeom>
              <a:avLst/>
              <a:gdLst>
                <a:gd name="T0" fmla="*/ 0 w 16"/>
                <a:gd name="T1" fmla="*/ 0 h 6"/>
                <a:gd name="T2" fmla="*/ 16 w 16"/>
                <a:gd name="T3" fmla="*/ 0 h 6"/>
                <a:gd name="T4" fmla="*/ 16 w 16"/>
                <a:gd name="T5" fmla="*/ 6 h 6"/>
                <a:gd name="T6" fmla="*/ 0 w 16"/>
                <a:gd name="T7" fmla="*/ 6 h 6"/>
                <a:gd name="T8" fmla="*/ 0 w 16"/>
                <a:gd name="T9" fmla="*/ 0 h 6"/>
                <a:gd name="T10" fmla="*/ 0 w 1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17" name="Freeform 109"/>
            <p:cNvSpPr>
              <a:spLocks noEditPoints="1"/>
            </p:cNvSpPr>
            <p:nvPr/>
          </p:nvSpPr>
          <p:spPr bwMode="auto">
            <a:xfrm>
              <a:off x="6219825" y="3034299"/>
              <a:ext cx="500063" cy="1385887"/>
            </a:xfrm>
            <a:custGeom>
              <a:avLst/>
              <a:gdLst>
                <a:gd name="T0" fmla="*/ 11 w 197"/>
                <a:gd name="T1" fmla="*/ 63 h 545"/>
                <a:gd name="T2" fmla="*/ 11 w 197"/>
                <a:gd name="T3" fmla="*/ 83 h 545"/>
                <a:gd name="T4" fmla="*/ 18 w 197"/>
                <a:gd name="T5" fmla="*/ 142 h 545"/>
                <a:gd name="T6" fmla="*/ 14 w 197"/>
                <a:gd name="T7" fmla="*/ 203 h 545"/>
                <a:gd name="T8" fmla="*/ 25 w 197"/>
                <a:gd name="T9" fmla="*/ 229 h 545"/>
                <a:gd name="T10" fmla="*/ 32 w 197"/>
                <a:gd name="T11" fmla="*/ 263 h 545"/>
                <a:gd name="T12" fmla="*/ 30 w 197"/>
                <a:gd name="T13" fmla="*/ 326 h 545"/>
                <a:gd name="T14" fmla="*/ 30 w 197"/>
                <a:gd name="T15" fmla="*/ 364 h 545"/>
                <a:gd name="T16" fmla="*/ 37 w 197"/>
                <a:gd name="T17" fmla="*/ 430 h 545"/>
                <a:gd name="T18" fmla="*/ 36 w 197"/>
                <a:gd name="T19" fmla="*/ 468 h 545"/>
                <a:gd name="T20" fmla="*/ 37 w 197"/>
                <a:gd name="T21" fmla="*/ 514 h 545"/>
                <a:gd name="T22" fmla="*/ 25 w 197"/>
                <a:gd name="T23" fmla="*/ 542 h 545"/>
                <a:gd name="T24" fmla="*/ 156 w 197"/>
                <a:gd name="T25" fmla="*/ 542 h 545"/>
                <a:gd name="T26" fmla="*/ 147 w 197"/>
                <a:gd name="T27" fmla="*/ 488 h 545"/>
                <a:gd name="T28" fmla="*/ 151 w 197"/>
                <a:gd name="T29" fmla="*/ 449 h 545"/>
                <a:gd name="T30" fmla="*/ 155 w 197"/>
                <a:gd name="T31" fmla="*/ 429 h 545"/>
                <a:gd name="T32" fmla="*/ 152 w 197"/>
                <a:gd name="T33" fmla="*/ 365 h 545"/>
                <a:gd name="T34" fmla="*/ 164 w 197"/>
                <a:gd name="T35" fmla="*/ 353 h 545"/>
                <a:gd name="T36" fmla="*/ 174 w 197"/>
                <a:gd name="T37" fmla="*/ 317 h 545"/>
                <a:gd name="T38" fmla="*/ 194 w 197"/>
                <a:gd name="T39" fmla="*/ 289 h 545"/>
                <a:gd name="T40" fmla="*/ 197 w 197"/>
                <a:gd name="T41" fmla="*/ 269 h 545"/>
                <a:gd name="T42" fmla="*/ 160 w 197"/>
                <a:gd name="T43" fmla="*/ 268 h 545"/>
                <a:gd name="T44" fmla="*/ 130 w 197"/>
                <a:gd name="T45" fmla="*/ 224 h 545"/>
                <a:gd name="T46" fmla="*/ 112 w 197"/>
                <a:gd name="T47" fmla="*/ 196 h 545"/>
                <a:gd name="T48" fmla="*/ 112 w 197"/>
                <a:gd name="T49" fmla="*/ 165 h 545"/>
                <a:gd name="T50" fmla="*/ 112 w 197"/>
                <a:gd name="T51" fmla="*/ 163 h 545"/>
                <a:gd name="T52" fmla="*/ 132 w 197"/>
                <a:gd name="T53" fmla="*/ 147 h 545"/>
                <a:gd name="T54" fmla="*/ 107 w 197"/>
                <a:gd name="T55" fmla="*/ 151 h 545"/>
                <a:gd name="T56" fmla="*/ 118 w 197"/>
                <a:gd name="T57" fmla="*/ 128 h 545"/>
                <a:gd name="T58" fmla="*/ 90 w 197"/>
                <a:gd name="T59" fmla="*/ 144 h 545"/>
                <a:gd name="T60" fmla="*/ 84 w 197"/>
                <a:gd name="T61" fmla="*/ 144 h 545"/>
                <a:gd name="T62" fmla="*/ 55 w 197"/>
                <a:gd name="T63" fmla="*/ 128 h 545"/>
                <a:gd name="T64" fmla="*/ 68 w 197"/>
                <a:gd name="T65" fmla="*/ 153 h 545"/>
                <a:gd name="T66" fmla="*/ 37 w 197"/>
                <a:gd name="T67" fmla="*/ 117 h 545"/>
                <a:gd name="T68" fmla="*/ 28 w 197"/>
                <a:gd name="T69" fmla="*/ 65 h 545"/>
                <a:gd name="T70" fmla="*/ 36 w 197"/>
                <a:gd name="T71" fmla="*/ 54 h 545"/>
                <a:gd name="T72" fmla="*/ 38 w 197"/>
                <a:gd name="T73" fmla="*/ 47 h 545"/>
                <a:gd name="T74" fmla="*/ 30 w 197"/>
                <a:gd name="T75" fmla="*/ 45 h 545"/>
                <a:gd name="T76" fmla="*/ 19 w 197"/>
                <a:gd name="T77" fmla="*/ 33 h 545"/>
                <a:gd name="T78" fmla="*/ 8 w 197"/>
                <a:gd name="T79" fmla="*/ 45 h 545"/>
                <a:gd name="T80" fmla="*/ 0 w 197"/>
                <a:gd name="T81" fmla="*/ 47 h 545"/>
                <a:gd name="T82" fmla="*/ 2 w 197"/>
                <a:gd name="T83" fmla="*/ 54 h 545"/>
                <a:gd name="T84" fmla="*/ 65 w 197"/>
                <a:gd name="T85" fmla="*/ 163 h 545"/>
                <a:gd name="T86" fmla="*/ 44 w 197"/>
                <a:gd name="T87" fmla="*/ 153 h 545"/>
                <a:gd name="T88" fmla="*/ 66 w 197"/>
                <a:gd name="T89" fmla="*/ 157 h 545"/>
                <a:gd name="T90" fmla="*/ 51 w 197"/>
                <a:gd name="T91" fmla="*/ 164 h 545"/>
                <a:gd name="T92" fmla="*/ 65 w 197"/>
                <a:gd name="T93" fmla="*/ 167 h 545"/>
                <a:gd name="T94" fmla="*/ 59 w 197"/>
                <a:gd name="T95" fmla="*/ 186 h 545"/>
                <a:gd name="T96" fmla="*/ 51 w 197"/>
                <a:gd name="T97" fmla="*/ 164 h 545"/>
                <a:gd name="T98" fmla="*/ 11 w 197"/>
                <a:gd name="T99" fmla="*/ 18 h 545"/>
                <a:gd name="T100" fmla="*/ 16 w 197"/>
                <a:gd name="T101" fmla="*/ 13 h 545"/>
                <a:gd name="T102" fmla="*/ 22 w 197"/>
                <a:gd name="T103" fmla="*/ 0 h 545"/>
                <a:gd name="T104" fmla="*/ 29 w 197"/>
                <a:gd name="T105" fmla="*/ 8 h 545"/>
                <a:gd name="T106" fmla="*/ 27 w 197"/>
                <a:gd name="T107" fmla="*/ 3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545">
                  <a:moveTo>
                    <a:pt x="8" y="54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9" y="64"/>
                    <a:pt x="10" y="72"/>
                  </a:cubicBezTo>
                  <a:cubicBezTo>
                    <a:pt x="11" y="80"/>
                    <a:pt x="11" y="83"/>
                    <a:pt x="11" y="83"/>
                  </a:cubicBezTo>
                  <a:cubicBezTo>
                    <a:pt x="11" y="83"/>
                    <a:pt x="14" y="90"/>
                    <a:pt x="16" y="103"/>
                  </a:cubicBezTo>
                  <a:cubicBezTo>
                    <a:pt x="18" y="117"/>
                    <a:pt x="16" y="131"/>
                    <a:pt x="18" y="142"/>
                  </a:cubicBezTo>
                  <a:cubicBezTo>
                    <a:pt x="19" y="153"/>
                    <a:pt x="28" y="170"/>
                    <a:pt x="24" y="172"/>
                  </a:cubicBezTo>
                  <a:cubicBezTo>
                    <a:pt x="20" y="175"/>
                    <a:pt x="12" y="191"/>
                    <a:pt x="14" y="203"/>
                  </a:cubicBezTo>
                  <a:cubicBezTo>
                    <a:pt x="17" y="215"/>
                    <a:pt x="22" y="216"/>
                    <a:pt x="22" y="216"/>
                  </a:cubicBezTo>
                  <a:cubicBezTo>
                    <a:pt x="22" y="216"/>
                    <a:pt x="20" y="226"/>
                    <a:pt x="25" y="229"/>
                  </a:cubicBezTo>
                  <a:cubicBezTo>
                    <a:pt x="29" y="232"/>
                    <a:pt x="31" y="240"/>
                    <a:pt x="30" y="245"/>
                  </a:cubicBezTo>
                  <a:cubicBezTo>
                    <a:pt x="29" y="250"/>
                    <a:pt x="28" y="258"/>
                    <a:pt x="32" y="263"/>
                  </a:cubicBezTo>
                  <a:cubicBezTo>
                    <a:pt x="35" y="268"/>
                    <a:pt x="40" y="275"/>
                    <a:pt x="34" y="291"/>
                  </a:cubicBezTo>
                  <a:cubicBezTo>
                    <a:pt x="27" y="307"/>
                    <a:pt x="28" y="321"/>
                    <a:pt x="30" y="326"/>
                  </a:cubicBezTo>
                  <a:cubicBezTo>
                    <a:pt x="32" y="331"/>
                    <a:pt x="35" y="335"/>
                    <a:pt x="35" y="335"/>
                  </a:cubicBezTo>
                  <a:cubicBezTo>
                    <a:pt x="35" y="335"/>
                    <a:pt x="29" y="351"/>
                    <a:pt x="30" y="364"/>
                  </a:cubicBezTo>
                  <a:cubicBezTo>
                    <a:pt x="30" y="377"/>
                    <a:pt x="37" y="386"/>
                    <a:pt x="37" y="402"/>
                  </a:cubicBezTo>
                  <a:cubicBezTo>
                    <a:pt x="38" y="418"/>
                    <a:pt x="39" y="422"/>
                    <a:pt x="37" y="430"/>
                  </a:cubicBezTo>
                  <a:cubicBezTo>
                    <a:pt x="35" y="437"/>
                    <a:pt x="38" y="442"/>
                    <a:pt x="38" y="442"/>
                  </a:cubicBezTo>
                  <a:cubicBezTo>
                    <a:pt x="38" y="442"/>
                    <a:pt x="35" y="460"/>
                    <a:pt x="36" y="468"/>
                  </a:cubicBezTo>
                  <a:cubicBezTo>
                    <a:pt x="38" y="476"/>
                    <a:pt x="35" y="487"/>
                    <a:pt x="37" y="493"/>
                  </a:cubicBezTo>
                  <a:cubicBezTo>
                    <a:pt x="38" y="499"/>
                    <a:pt x="36" y="507"/>
                    <a:pt x="37" y="514"/>
                  </a:cubicBezTo>
                  <a:cubicBezTo>
                    <a:pt x="39" y="520"/>
                    <a:pt x="39" y="527"/>
                    <a:pt x="35" y="531"/>
                  </a:cubicBezTo>
                  <a:cubicBezTo>
                    <a:pt x="32" y="536"/>
                    <a:pt x="25" y="542"/>
                    <a:pt x="25" y="542"/>
                  </a:cubicBezTo>
                  <a:cubicBezTo>
                    <a:pt x="25" y="542"/>
                    <a:pt x="119" y="545"/>
                    <a:pt x="134" y="545"/>
                  </a:cubicBezTo>
                  <a:cubicBezTo>
                    <a:pt x="149" y="545"/>
                    <a:pt x="156" y="542"/>
                    <a:pt x="156" y="542"/>
                  </a:cubicBezTo>
                  <a:cubicBezTo>
                    <a:pt x="156" y="542"/>
                    <a:pt x="147" y="524"/>
                    <a:pt x="148" y="509"/>
                  </a:cubicBezTo>
                  <a:cubicBezTo>
                    <a:pt x="148" y="493"/>
                    <a:pt x="147" y="488"/>
                    <a:pt x="147" y="488"/>
                  </a:cubicBezTo>
                  <a:cubicBezTo>
                    <a:pt x="147" y="488"/>
                    <a:pt x="154" y="484"/>
                    <a:pt x="154" y="475"/>
                  </a:cubicBezTo>
                  <a:cubicBezTo>
                    <a:pt x="154" y="465"/>
                    <a:pt x="151" y="449"/>
                    <a:pt x="151" y="449"/>
                  </a:cubicBezTo>
                  <a:cubicBezTo>
                    <a:pt x="151" y="449"/>
                    <a:pt x="157" y="442"/>
                    <a:pt x="157" y="436"/>
                  </a:cubicBezTo>
                  <a:cubicBezTo>
                    <a:pt x="157" y="431"/>
                    <a:pt x="155" y="429"/>
                    <a:pt x="155" y="429"/>
                  </a:cubicBezTo>
                  <a:cubicBezTo>
                    <a:pt x="155" y="429"/>
                    <a:pt x="159" y="425"/>
                    <a:pt x="157" y="412"/>
                  </a:cubicBezTo>
                  <a:cubicBezTo>
                    <a:pt x="155" y="398"/>
                    <a:pt x="154" y="371"/>
                    <a:pt x="152" y="365"/>
                  </a:cubicBezTo>
                  <a:cubicBezTo>
                    <a:pt x="150" y="359"/>
                    <a:pt x="148" y="356"/>
                    <a:pt x="148" y="356"/>
                  </a:cubicBezTo>
                  <a:cubicBezTo>
                    <a:pt x="148" y="356"/>
                    <a:pt x="160" y="356"/>
                    <a:pt x="164" y="353"/>
                  </a:cubicBezTo>
                  <a:cubicBezTo>
                    <a:pt x="167" y="349"/>
                    <a:pt x="172" y="341"/>
                    <a:pt x="172" y="332"/>
                  </a:cubicBezTo>
                  <a:cubicBezTo>
                    <a:pt x="173" y="323"/>
                    <a:pt x="174" y="317"/>
                    <a:pt x="174" y="317"/>
                  </a:cubicBezTo>
                  <a:cubicBezTo>
                    <a:pt x="174" y="317"/>
                    <a:pt x="182" y="316"/>
                    <a:pt x="187" y="306"/>
                  </a:cubicBezTo>
                  <a:cubicBezTo>
                    <a:pt x="193" y="296"/>
                    <a:pt x="195" y="293"/>
                    <a:pt x="194" y="289"/>
                  </a:cubicBezTo>
                  <a:cubicBezTo>
                    <a:pt x="193" y="285"/>
                    <a:pt x="191" y="284"/>
                    <a:pt x="191" y="284"/>
                  </a:cubicBezTo>
                  <a:cubicBezTo>
                    <a:pt x="197" y="269"/>
                    <a:pt x="197" y="269"/>
                    <a:pt x="197" y="269"/>
                  </a:cubicBezTo>
                  <a:cubicBezTo>
                    <a:pt x="173" y="254"/>
                    <a:pt x="173" y="254"/>
                    <a:pt x="173" y="254"/>
                  </a:cubicBezTo>
                  <a:cubicBezTo>
                    <a:pt x="160" y="268"/>
                    <a:pt x="160" y="268"/>
                    <a:pt x="160" y="268"/>
                  </a:cubicBezTo>
                  <a:cubicBezTo>
                    <a:pt x="160" y="268"/>
                    <a:pt x="146" y="270"/>
                    <a:pt x="142" y="255"/>
                  </a:cubicBezTo>
                  <a:cubicBezTo>
                    <a:pt x="138" y="240"/>
                    <a:pt x="136" y="231"/>
                    <a:pt x="130" y="224"/>
                  </a:cubicBezTo>
                  <a:cubicBezTo>
                    <a:pt x="123" y="218"/>
                    <a:pt x="119" y="217"/>
                    <a:pt x="115" y="210"/>
                  </a:cubicBezTo>
                  <a:cubicBezTo>
                    <a:pt x="112" y="203"/>
                    <a:pt x="109" y="200"/>
                    <a:pt x="112" y="196"/>
                  </a:cubicBezTo>
                  <a:cubicBezTo>
                    <a:pt x="115" y="191"/>
                    <a:pt x="113" y="187"/>
                    <a:pt x="112" y="180"/>
                  </a:cubicBezTo>
                  <a:cubicBezTo>
                    <a:pt x="112" y="177"/>
                    <a:pt x="112" y="171"/>
                    <a:pt x="112" y="165"/>
                  </a:cubicBezTo>
                  <a:cubicBezTo>
                    <a:pt x="137" y="164"/>
                    <a:pt x="137" y="164"/>
                    <a:pt x="137" y="164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0"/>
                    <a:pt x="111" y="158"/>
                    <a:pt x="110" y="156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08" y="152"/>
                    <a:pt x="107" y="152"/>
                    <a:pt x="107" y="151"/>
                  </a:cubicBezTo>
                  <a:cubicBezTo>
                    <a:pt x="106" y="149"/>
                    <a:pt x="104" y="148"/>
                    <a:pt x="102" y="147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5" y="144"/>
                    <a:pt x="93" y="144"/>
                    <a:pt x="90" y="144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1" y="144"/>
                    <a:pt x="78" y="145"/>
                    <a:pt x="76" y="146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0" y="150"/>
                    <a:pt x="69" y="151"/>
                    <a:pt x="68" y="153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44" y="139"/>
                    <a:pt x="40" y="125"/>
                    <a:pt x="37" y="117"/>
                  </a:cubicBezTo>
                  <a:cubicBezTo>
                    <a:pt x="32" y="106"/>
                    <a:pt x="34" y="102"/>
                    <a:pt x="34" y="88"/>
                  </a:cubicBezTo>
                  <a:cubicBezTo>
                    <a:pt x="34" y="75"/>
                    <a:pt x="27" y="75"/>
                    <a:pt x="28" y="65"/>
                  </a:cubicBezTo>
                  <a:cubicBezTo>
                    <a:pt x="28" y="61"/>
                    <a:pt x="28" y="57"/>
                    <a:pt x="29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6"/>
                    <a:pt x="37" y="45"/>
                    <a:pt x="36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4" y="44"/>
                    <a:pt x="37" y="43"/>
                    <a:pt x="37" y="40"/>
                  </a:cubicBezTo>
                  <a:cubicBezTo>
                    <a:pt x="37" y="38"/>
                    <a:pt x="29" y="33"/>
                    <a:pt x="19" y="33"/>
                  </a:cubicBezTo>
                  <a:cubicBezTo>
                    <a:pt x="9" y="33"/>
                    <a:pt x="1" y="37"/>
                    <a:pt x="1" y="40"/>
                  </a:cubicBezTo>
                  <a:cubicBezTo>
                    <a:pt x="1" y="42"/>
                    <a:pt x="4" y="44"/>
                    <a:pt x="8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5"/>
                    <a:pt x="0" y="46"/>
                    <a:pt x="0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ubicBezTo>
                    <a:pt x="8" y="54"/>
                    <a:pt x="8" y="54"/>
                    <a:pt x="8" y="54"/>
                  </a:cubicBezTo>
                  <a:close/>
                  <a:moveTo>
                    <a:pt x="65" y="163"/>
                  </a:moveTo>
                  <a:cubicBezTo>
                    <a:pt x="50" y="163"/>
                    <a:pt x="50" y="163"/>
                    <a:pt x="50" y="163"/>
                  </a:cubicBezTo>
                  <a:cubicBezTo>
                    <a:pt x="46" y="160"/>
                    <a:pt x="43" y="159"/>
                    <a:pt x="44" y="153"/>
                  </a:cubicBezTo>
                  <a:cubicBezTo>
                    <a:pt x="44" y="152"/>
                    <a:pt x="44" y="150"/>
                    <a:pt x="44" y="148"/>
                  </a:cubicBezTo>
                  <a:cubicBezTo>
                    <a:pt x="66" y="157"/>
                    <a:pt x="66" y="157"/>
                    <a:pt x="66" y="157"/>
                  </a:cubicBezTo>
                  <a:cubicBezTo>
                    <a:pt x="65" y="159"/>
                    <a:pt x="65" y="161"/>
                    <a:pt x="65" y="163"/>
                  </a:cubicBezTo>
                  <a:close/>
                  <a:moveTo>
                    <a:pt x="51" y="164"/>
                  </a:moveTo>
                  <a:cubicBezTo>
                    <a:pt x="65" y="165"/>
                    <a:pt x="65" y="165"/>
                    <a:pt x="65" y="165"/>
                  </a:cubicBezTo>
                  <a:cubicBezTo>
                    <a:pt x="65" y="166"/>
                    <a:pt x="65" y="167"/>
                    <a:pt x="65" y="167"/>
                  </a:cubicBezTo>
                  <a:cubicBezTo>
                    <a:pt x="65" y="172"/>
                    <a:pt x="63" y="174"/>
                    <a:pt x="64" y="178"/>
                  </a:cubicBezTo>
                  <a:cubicBezTo>
                    <a:pt x="65" y="182"/>
                    <a:pt x="62" y="188"/>
                    <a:pt x="59" y="186"/>
                  </a:cubicBezTo>
                  <a:cubicBezTo>
                    <a:pt x="55" y="184"/>
                    <a:pt x="59" y="176"/>
                    <a:pt x="54" y="168"/>
                  </a:cubicBezTo>
                  <a:cubicBezTo>
                    <a:pt x="53" y="166"/>
                    <a:pt x="52" y="165"/>
                    <a:pt x="51" y="164"/>
                  </a:cubicBezTo>
                  <a:close/>
                  <a:moveTo>
                    <a:pt x="12" y="32"/>
                  </a:moveTo>
                  <a:cubicBezTo>
                    <a:pt x="12" y="32"/>
                    <a:pt x="8" y="26"/>
                    <a:pt x="11" y="18"/>
                  </a:cubicBezTo>
                  <a:cubicBezTo>
                    <a:pt x="14" y="11"/>
                    <a:pt x="13" y="8"/>
                    <a:pt x="13" y="8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22" y="17"/>
                    <a:pt x="22" y="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4" y="8"/>
                    <a:pt x="27" y="11"/>
                  </a:cubicBezTo>
                  <a:cubicBezTo>
                    <a:pt x="29" y="14"/>
                    <a:pt x="29" y="8"/>
                    <a:pt x="29" y="8"/>
                  </a:cubicBezTo>
                  <a:cubicBezTo>
                    <a:pt x="29" y="8"/>
                    <a:pt x="32" y="16"/>
                    <a:pt x="30" y="21"/>
                  </a:cubicBezTo>
                  <a:cubicBezTo>
                    <a:pt x="27" y="25"/>
                    <a:pt x="31" y="25"/>
                    <a:pt x="27" y="31"/>
                  </a:cubicBezTo>
                  <a:cubicBezTo>
                    <a:pt x="22" y="36"/>
                    <a:pt x="12" y="32"/>
                    <a:pt x="12" y="3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6037263" y="4402724"/>
              <a:ext cx="819150" cy="769937"/>
            </a:xfrm>
            <a:custGeom>
              <a:avLst/>
              <a:gdLst>
                <a:gd name="T0" fmla="*/ 136 w 516"/>
                <a:gd name="T1" fmla="*/ 0 h 485"/>
                <a:gd name="T2" fmla="*/ 380 w 516"/>
                <a:gd name="T3" fmla="*/ 0 h 485"/>
                <a:gd name="T4" fmla="*/ 380 w 516"/>
                <a:gd name="T5" fmla="*/ 11 h 485"/>
                <a:gd name="T6" fmla="*/ 384 w 516"/>
                <a:gd name="T7" fmla="*/ 11 h 485"/>
                <a:gd name="T8" fmla="*/ 384 w 516"/>
                <a:gd name="T9" fmla="*/ 16 h 485"/>
                <a:gd name="T10" fmla="*/ 380 w 516"/>
                <a:gd name="T11" fmla="*/ 16 h 485"/>
                <a:gd name="T12" fmla="*/ 380 w 516"/>
                <a:gd name="T13" fmla="*/ 38 h 485"/>
                <a:gd name="T14" fmla="*/ 440 w 516"/>
                <a:gd name="T15" fmla="*/ 38 h 485"/>
                <a:gd name="T16" fmla="*/ 440 w 516"/>
                <a:gd name="T17" fmla="*/ 82 h 485"/>
                <a:gd name="T18" fmla="*/ 425 w 516"/>
                <a:gd name="T19" fmla="*/ 82 h 485"/>
                <a:gd name="T20" fmla="*/ 425 w 516"/>
                <a:gd name="T21" fmla="*/ 301 h 485"/>
                <a:gd name="T22" fmla="*/ 427 w 516"/>
                <a:gd name="T23" fmla="*/ 301 h 485"/>
                <a:gd name="T24" fmla="*/ 451 w 516"/>
                <a:gd name="T25" fmla="*/ 315 h 485"/>
                <a:gd name="T26" fmla="*/ 451 w 516"/>
                <a:gd name="T27" fmla="*/ 351 h 485"/>
                <a:gd name="T28" fmla="*/ 444 w 516"/>
                <a:gd name="T29" fmla="*/ 351 h 485"/>
                <a:gd name="T30" fmla="*/ 444 w 516"/>
                <a:gd name="T31" fmla="*/ 368 h 485"/>
                <a:gd name="T32" fmla="*/ 449 w 516"/>
                <a:gd name="T33" fmla="*/ 368 h 485"/>
                <a:gd name="T34" fmla="*/ 449 w 516"/>
                <a:gd name="T35" fmla="*/ 434 h 485"/>
                <a:gd name="T36" fmla="*/ 516 w 516"/>
                <a:gd name="T37" fmla="*/ 434 h 485"/>
                <a:gd name="T38" fmla="*/ 516 w 516"/>
                <a:gd name="T39" fmla="*/ 485 h 485"/>
                <a:gd name="T40" fmla="*/ 0 w 516"/>
                <a:gd name="T41" fmla="*/ 485 h 485"/>
                <a:gd name="T42" fmla="*/ 0 w 516"/>
                <a:gd name="T43" fmla="*/ 434 h 485"/>
                <a:gd name="T44" fmla="*/ 66 w 516"/>
                <a:gd name="T45" fmla="*/ 434 h 485"/>
                <a:gd name="T46" fmla="*/ 66 w 516"/>
                <a:gd name="T47" fmla="*/ 368 h 485"/>
                <a:gd name="T48" fmla="*/ 72 w 516"/>
                <a:gd name="T49" fmla="*/ 368 h 485"/>
                <a:gd name="T50" fmla="*/ 72 w 516"/>
                <a:gd name="T51" fmla="*/ 351 h 485"/>
                <a:gd name="T52" fmla="*/ 66 w 516"/>
                <a:gd name="T53" fmla="*/ 351 h 485"/>
                <a:gd name="T54" fmla="*/ 66 w 516"/>
                <a:gd name="T55" fmla="*/ 315 h 485"/>
                <a:gd name="T56" fmla="*/ 90 w 516"/>
                <a:gd name="T57" fmla="*/ 301 h 485"/>
                <a:gd name="T58" fmla="*/ 90 w 516"/>
                <a:gd name="T59" fmla="*/ 301 h 485"/>
                <a:gd name="T60" fmla="*/ 90 w 516"/>
                <a:gd name="T61" fmla="*/ 82 h 485"/>
                <a:gd name="T62" fmla="*/ 77 w 516"/>
                <a:gd name="T63" fmla="*/ 82 h 485"/>
                <a:gd name="T64" fmla="*/ 77 w 516"/>
                <a:gd name="T65" fmla="*/ 38 h 485"/>
                <a:gd name="T66" fmla="*/ 136 w 516"/>
                <a:gd name="T67" fmla="*/ 38 h 485"/>
                <a:gd name="T68" fmla="*/ 136 w 516"/>
                <a:gd name="T69" fmla="*/ 16 h 485"/>
                <a:gd name="T70" fmla="*/ 133 w 516"/>
                <a:gd name="T71" fmla="*/ 16 h 485"/>
                <a:gd name="T72" fmla="*/ 133 w 516"/>
                <a:gd name="T73" fmla="*/ 11 h 485"/>
                <a:gd name="T74" fmla="*/ 136 w 516"/>
                <a:gd name="T75" fmla="*/ 11 h 485"/>
                <a:gd name="T76" fmla="*/ 136 w 516"/>
                <a:gd name="T77" fmla="*/ 0 h 485"/>
                <a:gd name="T78" fmla="*/ 136 w 516"/>
                <a:gd name="T7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6" h="485">
                  <a:moveTo>
                    <a:pt x="136" y="0"/>
                  </a:moveTo>
                  <a:lnTo>
                    <a:pt x="380" y="0"/>
                  </a:lnTo>
                  <a:lnTo>
                    <a:pt x="380" y="11"/>
                  </a:lnTo>
                  <a:lnTo>
                    <a:pt x="384" y="11"/>
                  </a:lnTo>
                  <a:lnTo>
                    <a:pt x="384" y="16"/>
                  </a:lnTo>
                  <a:lnTo>
                    <a:pt x="380" y="16"/>
                  </a:lnTo>
                  <a:lnTo>
                    <a:pt x="380" y="38"/>
                  </a:lnTo>
                  <a:lnTo>
                    <a:pt x="440" y="38"/>
                  </a:lnTo>
                  <a:lnTo>
                    <a:pt x="440" y="82"/>
                  </a:lnTo>
                  <a:lnTo>
                    <a:pt x="425" y="82"/>
                  </a:lnTo>
                  <a:lnTo>
                    <a:pt x="425" y="301"/>
                  </a:lnTo>
                  <a:lnTo>
                    <a:pt x="427" y="301"/>
                  </a:lnTo>
                  <a:lnTo>
                    <a:pt x="451" y="315"/>
                  </a:lnTo>
                  <a:lnTo>
                    <a:pt x="451" y="351"/>
                  </a:lnTo>
                  <a:lnTo>
                    <a:pt x="444" y="351"/>
                  </a:lnTo>
                  <a:lnTo>
                    <a:pt x="444" y="368"/>
                  </a:lnTo>
                  <a:lnTo>
                    <a:pt x="449" y="368"/>
                  </a:lnTo>
                  <a:lnTo>
                    <a:pt x="449" y="434"/>
                  </a:lnTo>
                  <a:lnTo>
                    <a:pt x="516" y="434"/>
                  </a:lnTo>
                  <a:lnTo>
                    <a:pt x="516" y="485"/>
                  </a:lnTo>
                  <a:lnTo>
                    <a:pt x="0" y="485"/>
                  </a:lnTo>
                  <a:lnTo>
                    <a:pt x="0" y="434"/>
                  </a:lnTo>
                  <a:lnTo>
                    <a:pt x="66" y="434"/>
                  </a:lnTo>
                  <a:lnTo>
                    <a:pt x="66" y="368"/>
                  </a:lnTo>
                  <a:lnTo>
                    <a:pt x="72" y="368"/>
                  </a:lnTo>
                  <a:lnTo>
                    <a:pt x="72" y="351"/>
                  </a:lnTo>
                  <a:lnTo>
                    <a:pt x="66" y="351"/>
                  </a:lnTo>
                  <a:lnTo>
                    <a:pt x="66" y="315"/>
                  </a:lnTo>
                  <a:lnTo>
                    <a:pt x="90" y="301"/>
                  </a:lnTo>
                  <a:lnTo>
                    <a:pt x="90" y="301"/>
                  </a:lnTo>
                  <a:lnTo>
                    <a:pt x="90" y="82"/>
                  </a:lnTo>
                  <a:lnTo>
                    <a:pt x="77" y="82"/>
                  </a:lnTo>
                  <a:lnTo>
                    <a:pt x="77" y="38"/>
                  </a:lnTo>
                  <a:lnTo>
                    <a:pt x="136" y="38"/>
                  </a:lnTo>
                  <a:lnTo>
                    <a:pt x="136" y="16"/>
                  </a:lnTo>
                  <a:lnTo>
                    <a:pt x="133" y="16"/>
                  </a:lnTo>
                  <a:lnTo>
                    <a:pt x="133" y="11"/>
                  </a:lnTo>
                  <a:lnTo>
                    <a:pt x="136" y="11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231F20"/>
                </a:solidFill>
                <a:ea typeface="ＭＳ Ｐゴシック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0" y="5058744"/>
              <a:ext cx="9254626" cy="595293"/>
              <a:chOff x="0" y="4987494"/>
              <a:chExt cx="9254626" cy="595293"/>
            </a:xfrm>
          </p:grpSpPr>
          <p:sp>
            <p:nvSpPr>
              <p:cNvPr id="123" name="Freeform 108"/>
              <p:cNvSpPr>
                <a:spLocks/>
              </p:cNvSpPr>
              <p:nvPr/>
            </p:nvSpPr>
            <p:spPr bwMode="auto">
              <a:xfrm>
                <a:off x="0" y="5017911"/>
                <a:ext cx="9144000" cy="554358"/>
              </a:xfrm>
              <a:custGeom>
                <a:avLst/>
                <a:gdLst>
                  <a:gd name="T0" fmla="*/ 2268 w 2268"/>
                  <a:gd name="T1" fmla="*/ 51 h 52"/>
                  <a:gd name="T2" fmla="*/ 2268 w 2268"/>
                  <a:gd name="T3" fmla="*/ 23 h 52"/>
                  <a:gd name="T4" fmla="*/ 2268 w 2268"/>
                  <a:gd name="T5" fmla="*/ 23 h 52"/>
                  <a:gd name="T6" fmla="*/ 2268 w 2268"/>
                  <a:gd name="T7" fmla="*/ 0 h 52"/>
                  <a:gd name="T8" fmla="*/ 0 w 2268"/>
                  <a:gd name="T9" fmla="*/ 0 h 52"/>
                  <a:gd name="T10" fmla="*/ 0 w 2268"/>
                  <a:gd name="T11" fmla="*/ 23 h 52"/>
                  <a:gd name="T12" fmla="*/ 0 w 2268"/>
                  <a:gd name="T13" fmla="*/ 23 h 52"/>
                  <a:gd name="T14" fmla="*/ 0 w 2268"/>
                  <a:gd name="T15" fmla="*/ 52 h 52"/>
                  <a:gd name="T16" fmla="*/ 2268 w 2268"/>
                  <a:gd name="T17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8" h="52">
                    <a:moveTo>
                      <a:pt x="2268" y="51"/>
                    </a:moveTo>
                    <a:cubicBezTo>
                      <a:pt x="2268" y="23"/>
                      <a:pt x="2268" y="23"/>
                      <a:pt x="2268" y="23"/>
                    </a:cubicBezTo>
                    <a:cubicBezTo>
                      <a:pt x="2268" y="23"/>
                      <a:pt x="2268" y="23"/>
                      <a:pt x="2268" y="23"/>
                    </a:cubicBezTo>
                    <a:cubicBezTo>
                      <a:pt x="2268" y="0"/>
                      <a:pt x="2268" y="0"/>
                      <a:pt x="226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756" y="52"/>
                      <a:pt x="1513" y="51"/>
                      <a:pt x="2268" y="5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231F20"/>
                  </a:solidFill>
                  <a:ea typeface="ＭＳ Ｐゴシック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524492" y="4987494"/>
                <a:ext cx="7730134" cy="59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srgbClr val="FFFFFF"/>
                    </a:solidFill>
                    <a:ea typeface="ＭＳ Ｐゴシック"/>
                  </a:rPr>
                  <a:t>Our goals will avoid approximately </a:t>
                </a:r>
                <a:r>
                  <a:rPr lang="en-US" sz="1200" b="1" dirty="0" smtClean="0">
                    <a:solidFill>
                      <a:srgbClr val="FFFFFF"/>
                    </a:solidFill>
                    <a:ea typeface="ＭＳ Ｐゴシック"/>
                  </a:rPr>
                  <a:t>3 billion tons </a:t>
                </a:r>
                <a:r>
                  <a:rPr lang="en-US" sz="1200" dirty="0" smtClean="0">
                    <a:solidFill>
                      <a:srgbClr val="FFFFFF"/>
                    </a:solidFill>
                    <a:ea typeface="ＭＳ Ｐゴシック"/>
                  </a:rPr>
                  <a:t>of </a:t>
                </a:r>
                <a:r>
                  <a:rPr lang="en-US" sz="1200" b="1" dirty="0" smtClean="0">
                    <a:solidFill>
                      <a:srgbClr val="FFFFFF"/>
                    </a:solidFill>
                    <a:ea typeface="ＭＳ Ｐゴシック"/>
                  </a:rPr>
                  <a:t>CO</a:t>
                </a:r>
                <a:r>
                  <a:rPr lang="en-US" sz="1200" b="1" baseline="-25000" dirty="0" smtClean="0">
                    <a:solidFill>
                      <a:srgbClr val="FFFFFF"/>
                    </a:solidFill>
                    <a:ea typeface="ＭＳ Ｐゴシック"/>
                  </a:rPr>
                  <a:t>2</a:t>
                </a:r>
                <a:r>
                  <a:rPr lang="en-US" sz="1200" dirty="0">
                    <a:solidFill>
                      <a:srgbClr val="FFFFFF"/>
                    </a:solidFill>
                    <a:ea typeface="ＭＳ Ｐゴシック"/>
                  </a:rPr>
                  <a:t> </a:t>
                </a:r>
                <a:r>
                  <a:rPr lang="en-US" sz="1100" dirty="0" smtClean="0">
                    <a:solidFill>
                      <a:srgbClr val="FFFFFF"/>
                    </a:solidFill>
                    <a:ea typeface="ＭＳ Ｐゴシック"/>
                  </a:rPr>
                  <a:t>emissions, equivalent to avoiding </a:t>
                </a:r>
                <a:r>
                  <a:rPr lang="en-US" sz="1200" i="1" dirty="0" smtClean="0">
                    <a:solidFill>
                      <a:srgbClr val="FFFFFF"/>
                    </a:solidFill>
                    <a:ea typeface="ＭＳ Ｐゴシック"/>
                  </a:rPr>
                  <a:t>all of New </a:t>
                </a:r>
                <a:r>
                  <a:rPr lang="en-US" sz="1200" i="1" dirty="0">
                    <a:solidFill>
                      <a:srgbClr val="FFFFFF"/>
                    </a:solidFill>
                    <a:ea typeface="ＭＳ Ｐゴシック"/>
                  </a:rPr>
                  <a:t>Y</a:t>
                </a:r>
                <a:r>
                  <a:rPr lang="en-US" sz="1200" i="1" dirty="0" smtClean="0">
                    <a:solidFill>
                      <a:srgbClr val="FFFFFF"/>
                    </a:solidFill>
                    <a:ea typeface="ＭＳ Ｐゴシック"/>
                  </a:rPr>
                  <a:t>ork City’s </a:t>
                </a:r>
                <a:r>
                  <a:rPr lang="en-US" sz="1100" dirty="0" smtClean="0">
                    <a:solidFill>
                      <a:srgbClr val="FFFFFF"/>
                    </a:solidFill>
                    <a:ea typeface="ＭＳ Ｐゴシック"/>
                  </a:rPr>
                  <a:t>CO</a:t>
                </a:r>
                <a:r>
                  <a:rPr lang="en-US" sz="1100" b="1" baseline="-25000" dirty="0" smtClean="0">
                    <a:solidFill>
                      <a:srgbClr val="FFFFFF"/>
                    </a:solidFill>
                    <a:ea typeface="ＭＳ Ｐゴシック"/>
                  </a:rPr>
                  <a:t>2</a:t>
                </a:r>
                <a:r>
                  <a:rPr lang="en-US" sz="1100" dirty="0" smtClean="0">
                    <a:solidFill>
                      <a:srgbClr val="FFFFFF"/>
                    </a:solidFill>
                    <a:ea typeface="ＭＳ Ｐゴシック"/>
                  </a:rPr>
                  <a:t> emissions, at 2005 levels, for </a:t>
                </a:r>
                <a:r>
                  <a:rPr lang="en-US" sz="1200" b="1" dirty="0" smtClean="0">
                    <a:solidFill>
                      <a:srgbClr val="FFFFFF"/>
                    </a:solidFill>
                    <a:ea typeface="ＭＳ Ｐゴシック"/>
                  </a:rPr>
                  <a:t>65 </a:t>
                </a:r>
                <a:r>
                  <a:rPr lang="en-US" sz="1100" b="1" dirty="0" smtClean="0">
                    <a:solidFill>
                      <a:srgbClr val="FFFFFF"/>
                    </a:solidFill>
                    <a:ea typeface="ＭＳ Ｐゴシック"/>
                  </a:rPr>
                  <a:t>years</a:t>
                </a:r>
                <a:r>
                  <a:rPr lang="en-US" sz="1100" dirty="0" smtClean="0">
                    <a:solidFill>
                      <a:srgbClr val="FFFFFF"/>
                    </a:solidFill>
                    <a:ea typeface="ＭＳ Ｐゴシック"/>
                  </a:rPr>
                  <a:t>.</a:t>
                </a:r>
                <a:endParaRPr lang="en-US" sz="1200" dirty="0">
                  <a:solidFill>
                    <a:srgbClr val="FFFFFF"/>
                  </a:solidFill>
                  <a:ea typeface="ＭＳ Ｐゴシック"/>
                </a:endParaRPr>
              </a:p>
            </p:txBody>
          </p:sp>
        </p:grpSp>
        <p:cxnSp>
          <p:nvCxnSpPr>
            <p:cNvPr id="120" name="Straight Connector 119"/>
            <p:cNvCxnSpPr/>
            <p:nvPr/>
          </p:nvCxnSpPr>
          <p:spPr>
            <a:xfrm flipV="1">
              <a:off x="1511522" y="5086867"/>
              <a:ext cx="7614441" cy="108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120"/>
            <p:cNvCxnSpPr/>
            <p:nvPr/>
          </p:nvCxnSpPr>
          <p:spPr>
            <a:xfrm>
              <a:off x="3901889" y="2874661"/>
              <a:ext cx="2225799" cy="2217675"/>
            </a:xfrm>
            <a:prstGeom prst="bentConnector3">
              <a:avLst>
                <a:gd name="adj1" fmla="val 28659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 Placeholder 8"/>
            <p:cNvSpPr txBox="1">
              <a:spLocks/>
            </p:cNvSpPr>
            <p:nvPr/>
          </p:nvSpPr>
          <p:spPr>
            <a:xfrm>
              <a:off x="4687560" y="898462"/>
              <a:ext cx="4438403" cy="2440271"/>
            </a:xfrm>
            <a:prstGeom prst="rect">
              <a:avLst/>
            </a:prstGeom>
          </p:spPr>
          <p:txBody>
            <a:bodyPr/>
            <a:lstStyle>
              <a:lvl1pPr marL="182880" indent="-182880" algn="l" rtl="0" eaLnBrk="1" fontAlgn="base" hangingPunct="1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•"/>
                <a:defRPr sz="26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457200" indent="-182880" algn="l" rtl="0" eaLnBrk="1" fontAlgn="base" hangingPunct="1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Verdana" pitchFamily="34" charset="0"/>
                <a:buChar char="—"/>
                <a:defRPr sz="1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/>
                </a:defRPr>
              </a:lvl2pPr>
              <a:lvl3pPr marL="822960" indent="-182880" algn="l" rtl="0" eaLnBrk="1" fontAlgn="base" hangingPunct="1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Courier New" pitchFamily="49" charset="0"/>
                <a:buChar char="o"/>
                <a:defRPr lang="en-US" sz="1400" dirty="0" smtClean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/>
                </a:defRPr>
              </a:lvl3pPr>
              <a:lvl4pPr marL="1097280" indent="-182880" algn="l" rtl="0" eaLnBrk="1" fontAlgn="base" hangingPunct="1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/>
                </a:defRPr>
              </a:lvl4pPr>
              <a:lvl5pPr marL="914400" indent="-166688" algn="l" rtl="0" eaLnBrk="1" fontAlgn="base" hangingPunct="1">
                <a:lnSpc>
                  <a:spcPct val="110000"/>
                </a:lnSpc>
                <a:spcBef>
                  <a:spcPct val="15000"/>
                </a:spcBef>
                <a:spcAft>
                  <a:spcPct val="0"/>
                </a:spcAft>
                <a:buFont typeface="Arial" pitchFamily="34" charset="0"/>
                <a:buChar char="–"/>
                <a:defRPr sz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/>
                </a:defRPr>
              </a:lvl5pPr>
              <a:lvl6pPr marL="922338" indent="-174625" algn="l" rtl="0" eaLnBrk="1" fontAlgn="base" hangingPunct="1">
                <a:lnSpc>
                  <a:spcPct val="110000"/>
                </a:lnSpc>
                <a:spcBef>
                  <a:spcPct val="15000"/>
                </a:spcBef>
                <a:spcAft>
                  <a:spcPct val="0"/>
                </a:spcAft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1379538" indent="-174625" algn="l" rtl="0" eaLnBrk="1" fontAlgn="base" hangingPunct="1">
                <a:lnSpc>
                  <a:spcPct val="110000"/>
                </a:lnSpc>
                <a:spcBef>
                  <a:spcPct val="15000"/>
                </a:spcBef>
                <a:spcAft>
                  <a:spcPct val="0"/>
                </a:spcAft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1836738" indent="-174625" algn="l" rtl="0" eaLnBrk="1" fontAlgn="base" hangingPunct="1">
                <a:lnSpc>
                  <a:spcPct val="110000"/>
                </a:lnSpc>
                <a:spcBef>
                  <a:spcPct val="15000"/>
                </a:spcBef>
                <a:spcAft>
                  <a:spcPct val="0"/>
                </a:spcAft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2293938" indent="-174625" algn="l" rtl="0" eaLnBrk="1" fontAlgn="base" hangingPunct="1">
                <a:lnSpc>
                  <a:spcPct val="110000"/>
                </a:lnSpc>
                <a:spcBef>
                  <a:spcPct val="15000"/>
                </a:spcBef>
                <a:spcAft>
                  <a:spcPct val="0"/>
                </a:spcAft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Wingdings" panose="05000000000000000000" pitchFamily="2" charset="2"/>
                <a:buChar char="§"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2014 baseline –125 million tons of CO</a:t>
              </a:r>
              <a:r>
                <a:rPr lang="en-US" sz="1400" kern="0" baseline="-25000" dirty="0" smtClean="0">
                  <a:solidFill>
                    <a:srgbClr val="FFFFFF"/>
                  </a:solidFill>
                </a:rPr>
                <a:t>2</a:t>
              </a:r>
              <a:endParaRPr lang="en-US" sz="800" kern="0" dirty="0" smtClean="0">
                <a:solidFill>
                  <a:srgbClr val="FFFFFF"/>
                </a:solidFill>
              </a:endParaRPr>
            </a:p>
            <a:p>
              <a:pPr>
                <a:buFont typeface="Wingdings" panose="05000000000000000000" pitchFamily="2" charset="2"/>
                <a:buChar char="§"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Absolute target </a:t>
              </a:r>
              <a:endParaRPr lang="en-US" sz="800" kern="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5" name="Footer Placeholder 3"/>
          <p:cNvSpPr txBox="1">
            <a:spLocks/>
          </p:cNvSpPr>
          <p:nvPr/>
        </p:nvSpPr>
        <p:spPr>
          <a:xfrm>
            <a:off x="1687121" y="6504530"/>
            <a:ext cx="5944028" cy="12670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ea typeface="Calibri"/>
                <a:cs typeface="Times New Roman"/>
              </a:rPr>
              <a:t>© 2017 NRG Energy, Inc.  All rights reserved.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41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The new context for wholesale electricity markets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04" name="Slide Number Placeholder 5"/>
          <p:cNvSpPr txBox="1">
            <a:spLocks/>
          </p:cNvSpPr>
          <p:nvPr/>
        </p:nvSpPr>
        <p:spPr>
          <a:xfrm>
            <a:off x="7963202" y="6477551"/>
            <a:ext cx="675866" cy="11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64BEA4-ECAD-4B23-B682-AF22774D7D0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3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15587" y="1795787"/>
            <a:ext cx="7112827" cy="3266426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Wholesale </a:t>
            </a:r>
            <a:r>
              <a:rPr lang="en-US" dirty="0"/>
              <a:t>markets were designed to deliver </a:t>
            </a:r>
            <a:r>
              <a:rPr lang="en-US" i="1" dirty="0"/>
              <a:t>reliability</a:t>
            </a:r>
            <a:r>
              <a:rPr lang="en-US" dirty="0"/>
              <a:t> </a:t>
            </a:r>
            <a:r>
              <a:rPr lang="en-US" i="1" dirty="0"/>
              <a:t>at the lowest </a:t>
            </a:r>
            <a:r>
              <a:rPr lang="en-US" i="1" dirty="0" smtClean="0"/>
              <a:t>cost </a:t>
            </a:r>
            <a:r>
              <a:rPr lang="en-US" dirty="0" smtClean="0"/>
              <a:t>based on predominant technologies at the time</a:t>
            </a:r>
            <a:endParaRPr lang="en-US" dirty="0"/>
          </a:p>
          <a:p>
            <a:pPr marL="651510" lvl="2" indent="-285750">
              <a:lnSpc>
                <a:spcPct val="100000"/>
              </a:lnSpc>
              <a:spcBef>
                <a:spcPts val="1400"/>
              </a:spcBef>
            </a:pPr>
            <a:r>
              <a:rPr lang="en-US" sz="1200" dirty="0"/>
              <a:t>They were </a:t>
            </a:r>
            <a:r>
              <a:rPr lang="en-US" sz="1200" u="sng" dirty="0"/>
              <a:t>not</a:t>
            </a:r>
            <a:r>
              <a:rPr lang="en-US" sz="1200" dirty="0"/>
              <a:t> designed to optimize for low carbon </a:t>
            </a:r>
            <a:r>
              <a:rPr lang="en-US" sz="1200" dirty="0" smtClean="0"/>
              <a:t>emissions</a:t>
            </a:r>
          </a:p>
          <a:p>
            <a:pPr marL="651510" lvl="2" indent="-285750">
              <a:lnSpc>
                <a:spcPct val="100000"/>
              </a:lnSpc>
              <a:spcBef>
                <a:spcPts val="1400"/>
              </a:spcBef>
            </a:pPr>
            <a:r>
              <a:rPr lang="en-US" sz="1200" dirty="0" smtClean="0"/>
              <a:t>They were </a:t>
            </a:r>
            <a:r>
              <a:rPr lang="en-US" sz="1200" u="sng" dirty="0" smtClean="0"/>
              <a:t>not</a:t>
            </a:r>
            <a:r>
              <a:rPr lang="en-US" sz="1200" dirty="0" smtClean="0"/>
              <a:t> designed for a resource mix dominated by zero marginal costs</a:t>
            </a:r>
            <a:endParaRPr lang="en-US" sz="1200" dirty="0"/>
          </a:p>
          <a:p>
            <a:pPr marL="342900" lvl="1" indent="-342900">
              <a:lnSpc>
                <a:spcPct val="100000"/>
              </a:lnSpc>
              <a:spcBef>
                <a:spcPts val="1400"/>
              </a:spcBef>
              <a:buFont typeface="Wingdings 2" panose="05020102010507070707" pitchFamily="18" charset="2"/>
              <a:buChar char="P"/>
            </a:pPr>
            <a:r>
              <a:rPr lang="en-US" dirty="0"/>
              <a:t>Our new challenge is to </a:t>
            </a:r>
            <a:r>
              <a:rPr lang="en-US" dirty="0" smtClean="0"/>
              <a:t>evolve </a:t>
            </a:r>
            <a:r>
              <a:rPr lang="en-US" dirty="0"/>
              <a:t>the </a:t>
            </a:r>
            <a:r>
              <a:rPr lang="en-US" dirty="0" smtClean="0"/>
              <a:t>structure and operation </a:t>
            </a:r>
            <a:r>
              <a:rPr lang="en-US" dirty="0"/>
              <a:t>of electric markets </a:t>
            </a:r>
            <a:r>
              <a:rPr lang="en-US" dirty="0" smtClean="0"/>
              <a:t>in light of the </a:t>
            </a:r>
            <a:r>
              <a:rPr lang="en-US" dirty="0"/>
              <a:t>imperative </a:t>
            </a:r>
            <a:r>
              <a:rPr lang="en-US" dirty="0" smtClean="0"/>
              <a:t>and momentum for decarbonization</a:t>
            </a:r>
          </a:p>
          <a:p>
            <a:pPr marL="285750" lvl="1" indent="-28575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We </a:t>
            </a:r>
            <a:r>
              <a:rPr lang="en-US" dirty="0"/>
              <a:t>should strive to do so in a cost-effective manner by improving investment incentives for cleaner generation while maintaining the </a:t>
            </a:r>
            <a:r>
              <a:rPr lang="en-US" dirty="0" smtClean="0"/>
              <a:t>role </a:t>
            </a:r>
            <a:r>
              <a:rPr lang="en-US" dirty="0"/>
              <a:t>of wholesale capacity </a:t>
            </a:r>
            <a:r>
              <a:rPr lang="en-US" dirty="0" smtClean="0"/>
              <a:t>markets in determining time, location and character of investment</a:t>
            </a:r>
            <a:endParaRPr lang="en-US" dirty="0"/>
          </a:p>
          <a:p>
            <a:pPr marL="285750" lvl="1" indent="-28575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b="1" dirty="0" smtClean="0"/>
              <a:t>Competitive market </a:t>
            </a:r>
            <a:r>
              <a:rPr lang="en-US" b="1" dirty="0"/>
              <a:t>mechanisms </a:t>
            </a:r>
            <a:r>
              <a:rPr lang="en-US" b="1" dirty="0" smtClean="0"/>
              <a:t>will </a:t>
            </a:r>
            <a:r>
              <a:rPr lang="en-US" b="1" dirty="0"/>
              <a:t>achieve the maximum emission reductions at the lowest </a:t>
            </a:r>
            <a:r>
              <a:rPr lang="en-US" b="1" dirty="0" smtClean="0"/>
              <a:t>cost</a:t>
            </a:r>
            <a:endParaRPr lang="en-US" b="1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696325" y="6504530"/>
            <a:ext cx="5944028" cy="12670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ea typeface="Calibri"/>
                <a:cs typeface="Times New Roman"/>
              </a:rPr>
              <a:t>© 2017 NRG Energy, Inc.  All rights reserved.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01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Challenge:  </a:t>
            </a:r>
            <a:r>
              <a:rPr lang="en-US" sz="2000" dirty="0"/>
              <a:t>to create an </a:t>
            </a:r>
            <a:r>
              <a:rPr lang="en-US" sz="2000" dirty="0" smtClean="0"/>
              <a:t>operational and investment </a:t>
            </a:r>
            <a:r>
              <a:rPr lang="en-US" sz="2000" dirty="0"/>
              <a:t>climate that supports the “4 Product Future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0317" y="1361902"/>
            <a:ext cx="7596340" cy="2439493"/>
            <a:chOff x="180317" y="1361902"/>
            <a:chExt cx="7596340" cy="2439493"/>
          </a:xfrm>
        </p:grpSpPr>
        <p:sp>
          <p:nvSpPr>
            <p:cNvPr id="7" name="TextBox 6"/>
            <p:cNvSpPr txBox="1"/>
            <p:nvPr/>
          </p:nvSpPr>
          <p:spPr>
            <a:xfrm>
              <a:off x="3311381" y="1361902"/>
              <a:ext cx="1976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‘4 product future’</a:t>
              </a:r>
              <a:endParaRPr lang="en-US" sz="1600" i="1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18429" y="1709518"/>
              <a:ext cx="6763097" cy="1766669"/>
              <a:chOff x="318427" y="2134628"/>
              <a:chExt cx="6763097" cy="149997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>
                <a:off x="318427" y="2155040"/>
                <a:ext cx="6763093" cy="0"/>
              </a:xfrm>
              <a:prstGeom prst="straightConnector1">
                <a:avLst/>
              </a:prstGeom>
              <a:ln w="15875"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endCxn id="10" idx="0"/>
              </p:cNvCxnSpPr>
              <p:nvPr/>
            </p:nvCxnSpPr>
            <p:spPr>
              <a:xfrm>
                <a:off x="318429" y="2134628"/>
                <a:ext cx="1" cy="1490613"/>
              </a:xfrm>
              <a:prstGeom prst="straightConnector1">
                <a:avLst/>
              </a:prstGeom>
              <a:ln w="15875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11" idx="0"/>
              </p:cNvCxnSpPr>
              <p:nvPr/>
            </p:nvCxnSpPr>
            <p:spPr>
              <a:xfrm>
                <a:off x="2575968" y="2134628"/>
                <a:ext cx="1" cy="1490613"/>
              </a:xfrm>
              <a:prstGeom prst="straightConnector1">
                <a:avLst/>
              </a:prstGeom>
              <a:ln w="15875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4" idx="0"/>
              </p:cNvCxnSpPr>
              <p:nvPr/>
            </p:nvCxnSpPr>
            <p:spPr>
              <a:xfrm>
                <a:off x="4832570" y="2141880"/>
                <a:ext cx="546" cy="1492718"/>
              </a:xfrm>
              <a:prstGeom prst="straightConnector1">
                <a:avLst/>
              </a:prstGeom>
              <a:ln w="15875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17" idx="0"/>
              </p:cNvCxnSpPr>
              <p:nvPr/>
            </p:nvCxnSpPr>
            <p:spPr>
              <a:xfrm>
                <a:off x="7081523" y="2141882"/>
                <a:ext cx="1" cy="1492716"/>
              </a:xfrm>
              <a:prstGeom prst="straightConnector1">
                <a:avLst/>
              </a:prstGeom>
              <a:ln w="15875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80317" y="2541405"/>
              <a:ext cx="7596340" cy="1259990"/>
              <a:chOff x="180317" y="3164155"/>
              <a:chExt cx="7596340" cy="125999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80317" y="4160996"/>
                <a:ext cx="276225" cy="247650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1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437856" y="4160996"/>
                <a:ext cx="276225" cy="247650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4642" y="3164155"/>
                <a:ext cx="974394" cy="125999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6349" y="3489939"/>
                <a:ext cx="1151074" cy="934205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4695003" y="4160996"/>
                <a:ext cx="276225" cy="247650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3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Picture 2" descr="https://www.ofgem.gov.uk/sites/default/files/retailelectricity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252" y="3550367"/>
                <a:ext cx="813347" cy="8133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http://www.clker.com/cliparts/b/M/5/C/H/H/gas-flame-logo-hi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5933" y="3634329"/>
                <a:ext cx="410724" cy="645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6"/>
              <p:cNvSpPr/>
              <p:nvPr/>
            </p:nvSpPr>
            <p:spPr>
              <a:xfrm>
                <a:off x="6943411" y="4160996"/>
                <a:ext cx="276225" cy="247650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30979"/>
              </p:ext>
            </p:extLst>
          </p:nvPr>
        </p:nvGraphicFramePr>
        <p:xfrm>
          <a:off x="146652" y="3810919"/>
          <a:ext cx="2105804" cy="2125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5804"/>
              </a:tblGrid>
              <a:tr h="11747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Renewables </a:t>
                      </a:r>
                      <a:endParaRPr lang="en-US" sz="1050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104702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Renewables </a:t>
                      </a:r>
                      <a:r>
                        <a:rPr lang="en-US" sz="900" strike="noStrike" baseline="0" dirty="0" smtClean="0">
                          <a:solidFill>
                            <a:schemeClr val="tx1"/>
                          </a:solidFill>
                        </a:rPr>
                        <a:t>will provide the vast majority of energy needed by consumers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. Utility-scale renewables growth will track strongly along existing (and expanding) state RPS targets. Distributed renewables will also grow, enabled by rate design, state policies, consumer demand and improving economics.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17289"/>
              </p:ext>
            </p:extLst>
          </p:nvPr>
        </p:nvGraphicFramePr>
        <p:xfrm>
          <a:off x="2437856" y="3810919"/>
          <a:ext cx="2105804" cy="15163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5804"/>
              </a:tblGrid>
              <a:tr h="11747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Storage</a:t>
                      </a:r>
                      <a:endParaRPr lang="en-US" sz="1050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104702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Utility-scale and customer-sited energy storage will balance variable renewable generation and manage peak demands while providing critical grid support products (ancillary services).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50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0611"/>
              </p:ext>
            </p:extLst>
          </p:nvPr>
        </p:nvGraphicFramePr>
        <p:xfrm>
          <a:off x="4617993" y="3810919"/>
          <a:ext cx="2105804" cy="1851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5804"/>
              </a:tblGrid>
              <a:tr h="11747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Controllable demand</a:t>
                      </a:r>
                      <a:endParaRPr lang="en-US" sz="1050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104702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Smart, controllable loads, e.g. connected appliances and water heaters, will become pervasive in end-use devices and address capacity / demand-shift challenges imposed by high penetrations of weather-dependent renewables.  This will provide value to customers and the grid.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47467"/>
              </p:ext>
            </p:extLst>
          </p:nvPr>
        </p:nvGraphicFramePr>
        <p:xfrm>
          <a:off x="6874674" y="3810919"/>
          <a:ext cx="2105804" cy="13182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5804"/>
              </a:tblGrid>
              <a:tr h="11747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Fast-ramping gas</a:t>
                      </a:r>
                      <a:endParaRPr lang="en-US" sz="1050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104702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Fast-start gas capacity will provide flexible, </a:t>
                      </a:r>
                      <a:r>
                        <a:rPr lang="en-US" sz="900" strike="noStrike" baseline="0" dirty="0" smtClean="0">
                          <a:solidFill>
                            <a:schemeClr val="tx1"/>
                          </a:solidFill>
                        </a:rPr>
                        <a:t>dispatchable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capacity to ramp as needed to balance renewables and system contingencies. 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00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4" name="Footer Placeholder 3"/>
          <p:cNvSpPr txBox="1">
            <a:spLocks/>
          </p:cNvSpPr>
          <p:nvPr/>
        </p:nvSpPr>
        <p:spPr>
          <a:xfrm>
            <a:off x="1687121" y="6504530"/>
            <a:ext cx="5944028" cy="12670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ea typeface="Calibri"/>
                <a:cs typeface="Times New Roman"/>
              </a:rPr>
              <a:t>© 2017 NRG Energy, Inc.  All rights reserved.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41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Market Evolution – Three Stages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Calibri"/>
                <a:cs typeface="Times New Roman"/>
              </a:rPr>
              <a:t>© 2017 NRG Energy, Inc.  All rights reserved.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5305" y="1356934"/>
            <a:ext cx="3522050" cy="995497"/>
          </a:xfrm>
        </p:spPr>
        <p:txBody>
          <a:bodyPr/>
          <a:lstStyle/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i="1" dirty="0">
                <a:solidFill>
                  <a:schemeClr val="bg2"/>
                </a:solidFill>
              </a:rPr>
              <a:t>Accommodate 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i="1" dirty="0"/>
              <a:t>state actions to advance clean energy objectives</a:t>
            </a:r>
          </a:p>
          <a:p>
            <a:pPr marL="44450" indent="0">
              <a:buNone/>
            </a:pP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819698" y="2924882"/>
            <a:ext cx="3522050" cy="1093189"/>
          </a:xfrm>
          <a:prstGeom prst="rect">
            <a:avLst/>
          </a:prstGeom>
        </p:spPr>
        <p:txBody>
          <a:bodyPr/>
          <a:lstStyle>
            <a:lvl1pPr marL="273050" indent="-2286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7432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914400" indent="-166688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9223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3795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8367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2939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4450" indent="0" algn="ctr">
              <a:buNone/>
            </a:pPr>
            <a:r>
              <a:rPr lang="en-US" i="1" dirty="0">
                <a:solidFill>
                  <a:schemeClr val="accent2"/>
                </a:solidFill>
              </a:rPr>
              <a:t>Achieve </a:t>
            </a:r>
          </a:p>
          <a:p>
            <a:pPr marL="44450" indent="0" algn="ctr">
              <a:buNone/>
            </a:pPr>
            <a:r>
              <a:rPr lang="en-US" i="1" dirty="0"/>
              <a:t>state clean energy objectives via ISO markets</a:t>
            </a:r>
            <a:endParaRPr lang="en-US" dirty="0"/>
          </a:p>
          <a:p>
            <a:pPr marL="44450" indent="0">
              <a:buFont typeface="Wingdings" panose="05000000000000000000" pitchFamily="2" charset="2"/>
              <a:buNone/>
            </a:pPr>
            <a:endParaRPr lang="en-US" kern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815858" y="4592737"/>
            <a:ext cx="3522050" cy="1128358"/>
          </a:xfrm>
          <a:prstGeom prst="rect">
            <a:avLst/>
          </a:prstGeom>
        </p:spPr>
        <p:txBody>
          <a:bodyPr/>
          <a:lstStyle>
            <a:lvl1pPr marL="273050" indent="-2286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7432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914400" indent="-166688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9223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3795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8367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2939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4450" indent="0" algn="ctr">
              <a:buNone/>
            </a:pP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Adapt</a:t>
            </a:r>
          </a:p>
          <a:p>
            <a:pPr marL="44450" indent="0" algn="ctr">
              <a:buNone/>
            </a:pPr>
            <a:r>
              <a:rPr lang="en-US" i="1" dirty="0"/>
              <a:t>wholesale markets to high penetration of renewables</a:t>
            </a:r>
          </a:p>
          <a:p>
            <a:pPr marL="44450" indent="0">
              <a:buFont typeface="Wingdings" panose="05000000000000000000" pitchFamily="2" charset="2"/>
              <a:buNone/>
            </a:pPr>
            <a:endParaRPr lang="en-US" kern="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327336" y="1382806"/>
            <a:ext cx="4410264" cy="1172825"/>
          </a:xfrm>
          <a:prstGeom prst="rect">
            <a:avLst/>
          </a:prstGeom>
        </p:spPr>
        <p:txBody>
          <a:bodyPr/>
          <a:lstStyle>
            <a:lvl1pPr marL="273050" indent="-2286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7432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914400" indent="-166688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9223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3795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8367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2939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 smtClean="0"/>
              <a:t>Two-tier pricing with pro-rating (NRG)</a:t>
            </a:r>
          </a:p>
          <a:p>
            <a:r>
              <a:rPr lang="en-US" sz="1200" kern="0" dirty="0"/>
              <a:t>Two-tier pricing with demand curve shift (PJM)</a:t>
            </a:r>
          </a:p>
          <a:p>
            <a:r>
              <a:rPr lang="en-US" sz="1200" kern="0" dirty="0" smtClean="0"/>
              <a:t>Substitution auction (ISO-NE)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961576" y="3180862"/>
            <a:ext cx="3767015" cy="1033333"/>
          </a:xfrm>
          <a:prstGeom prst="rect">
            <a:avLst/>
          </a:prstGeom>
        </p:spPr>
        <p:txBody>
          <a:bodyPr/>
          <a:lstStyle>
            <a:lvl1pPr marL="273050" indent="-2286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7432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914400" indent="-166688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9223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3795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8367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2939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 smtClean="0"/>
              <a:t>Carbon price/carbon adder</a:t>
            </a:r>
          </a:p>
          <a:p>
            <a:r>
              <a:rPr lang="en-US" sz="1200" kern="0" dirty="0" smtClean="0"/>
              <a:t>Forward Clean Attribute Market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822462" y="4584688"/>
            <a:ext cx="2906129" cy="1446363"/>
          </a:xfrm>
          <a:prstGeom prst="rect">
            <a:avLst/>
          </a:prstGeom>
        </p:spPr>
        <p:txBody>
          <a:bodyPr/>
          <a:lstStyle>
            <a:lvl1pPr marL="273050" indent="-2286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7432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Verdana" pitchFamily="34" charset="0"/>
              <a:buChar char="—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82296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097280" indent="-18288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914400" indent="-166688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9223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3795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8367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293938" indent="-174625" algn="l" rtl="0" eaLnBrk="1" fontAlgn="base" hangingPunct="1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/>
              <a:t>Energy (LMP)</a:t>
            </a:r>
          </a:p>
          <a:p>
            <a:r>
              <a:rPr lang="en-US" sz="1200" kern="0" dirty="0"/>
              <a:t>Scarcity pricing (e.g., ORDC)</a:t>
            </a:r>
          </a:p>
          <a:p>
            <a:r>
              <a:rPr lang="en-US" sz="1200" kern="0" dirty="0"/>
              <a:t>Ramping/flexibility and other ancillary services</a:t>
            </a:r>
          </a:p>
          <a:p>
            <a:r>
              <a:rPr lang="en-US" sz="1200" kern="0" dirty="0" smtClean="0"/>
              <a:t>Performance-based capacity</a:t>
            </a:r>
          </a:p>
          <a:p>
            <a:endParaRPr lang="en-US" sz="1200" kern="0" dirty="0" smtClean="0"/>
          </a:p>
          <a:p>
            <a:endParaRPr lang="en-US" sz="1200" kern="0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3686298" y="1633415"/>
            <a:ext cx="484554" cy="312615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436574" y="3315168"/>
            <a:ext cx="484554" cy="31261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337908" y="5000609"/>
            <a:ext cx="484554" cy="31261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3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Rationale </a:t>
            </a:r>
            <a:r>
              <a:rPr lang="en-US" sz="1800" dirty="0" smtClean="0"/>
              <a:t>for </a:t>
            </a:r>
            <a:r>
              <a:rPr lang="en-US" sz="1800" dirty="0"/>
              <a:t>a two-tier capacity market </a:t>
            </a:r>
            <a:r>
              <a:rPr lang="en-US" sz="1800" dirty="0" smtClean="0"/>
              <a:t>proposal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Calibri"/>
                <a:cs typeface="Times New Roman"/>
              </a:rPr>
              <a:t>© 2017 NRG Energy, Inc.  All rights reserved.   </a:t>
            </a:r>
            <a:endParaRPr lang="en-US" dirty="0" smtClean="0"/>
          </a:p>
        </p:txBody>
      </p:sp>
      <p:sp>
        <p:nvSpPr>
          <p:cNvPr id="6" name="Text Placeholder 2"/>
          <p:cNvSpPr txBox="1">
            <a:spLocks noGrp="1"/>
          </p:cNvSpPr>
          <p:nvPr>
            <p:ph type="body" sz="quarter" idx="15"/>
          </p:nvPr>
        </p:nvSpPr>
        <p:spPr>
          <a:xfrm>
            <a:off x="617643" y="1333919"/>
            <a:ext cx="7908713" cy="3858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9pPr>
          </a:lstStyle>
          <a:p>
            <a:pPr marL="44450" indent="0" algn="l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Goals:</a:t>
            </a:r>
          </a:p>
          <a:p>
            <a:pPr marL="514350" indent="-514350" algn="l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Allow state-contracted resources to assume a Capacity Supply Obligation and contribute to meeting the Installed Capacity Requirement, while recognizing that their fixed-cost recovery is coming from outside the market</a:t>
            </a:r>
          </a:p>
          <a:p>
            <a:pPr marL="514350" indent="-514350" algn="l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Ensure that resources relying on market revenues experience efficient clearing prices to maintain reliability and avoid Reliability Must Run Contracts</a:t>
            </a:r>
          </a:p>
          <a:p>
            <a:pPr marL="514350" indent="-514350" algn="l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</a:rPr>
              <a:t>Ensure that all resources being counted for resource adequacy have comparable, if not identical, performance obligations</a:t>
            </a:r>
          </a:p>
          <a:p>
            <a:pPr marL="514350" indent="-514350" algn="l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</a:rPr>
              <a:t>Create a financeable capacity market structure that continues to incent investment when and where needed, even as state-contracted resources proliferate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1551" y="5177198"/>
            <a:ext cx="7200899" cy="84772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Two-tier pricing ensures reliability &amp; continued investment, while providing states the flexibility to contract to meet carbon goals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30825" y="4079743"/>
            <a:ext cx="2882835" cy="2116727"/>
            <a:chOff x="2684052" y="3124822"/>
            <a:chExt cx="3850609" cy="2860498"/>
          </a:xfrm>
        </p:grpSpPr>
        <p:grpSp>
          <p:nvGrpSpPr>
            <p:cNvPr id="47" name="Group 46"/>
            <p:cNvGrpSpPr/>
            <p:nvPr/>
          </p:nvGrpSpPr>
          <p:grpSpPr>
            <a:xfrm>
              <a:off x="2684052" y="3172324"/>
              <a:ext cx="3850609" cy="2812996"/>
              <a:chOff x="2684052" y="3172324"/>
              <a:chExt cx="3850609" cy="2812996"/>
            </a:xfrm>
          </p:grpSpPr>
          <p:cxnSp>
            <p:nvCxnSpPr>
              <p:cNvPr id="59" name="Elbow Connector 58"/>
              <p:cNvCxnSpPr/>
              <p:nvPr/>
            </p:nvCxnSpPr>
            <p:spPr>
              <a:xfrm rot="10800000" flipV="1">
                <a:off x="4932332" y="3890330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lbow Connector 59"/>
              <p:cNvCxnSpPr/>
              <p:nvPr/>
            </p:nvCxnSpPr>
            <p:spPr>
              <a:xfrm rot="10800000" flipV="1">
                <a:off x="5568814" y="3411677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Elbow Connector 60"/>
              <p:cNvCxnSpPr/>
              <p:nvPr/>
            </p:nvCxnSpPr>
            <p:spPr>
              <a:xfrm rot="10800000" flipV="1">
                <a:off x="2684053" y="5553941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684052" y="5788518"/>
                <a:ext cx="3" cy="19680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62"/>
              <p:cNvCxnSpPr/>
              <p:nvPr/>
            </p:nvCxnSpPr>
            <p:spPr>
              <a:xfrm rot="10800000" flipV="1">
                <a:off x="3003851" y="5319364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/>
              <p:nvPr/>
            </p:nvCxnSpPr>
            <p:spPr>
              <a:xfrm rot="10800000" flipV="1">
                <a:off x="3323649" y="5076556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lbow Connector 64"/>
              <p:cNvCxnSpPr/>
              <p:nvPr/>
            </p:nvCxnSpPr>
            <p:spPr>
              <a:xfrm rot="10800000" flipV="1">
                <a:off x="3643446" y="4835629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/>
              <p:cNvCxnSpPr/>
              <p:nvPr/>
            </p:nvCxnSpPr>
            <p:spPr>
              <a:xfrm rot="10800000" flipV="1">
                <a:off x="3964988" y="4601052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Elbow Connector 66"/>
              <p:cNvCxnSpPr/>
              <p:nvPr/>
            </p:nvCxnSpPr>
            <p:spPr>
              <a:xfrm rot="10800000" flipV="1">
                <a:off x="4284786" y="4366475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Elbow Connector 67"/>
              <p:cNvCxnSpPr/>
              <p:nvPr/>
            </p:nvCxnSpPr>
            <p:spPr>
              <a:xfrm rot="10800000" flipV="1">
                <a:off x="4604584" y="4122373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68"/>
              <p:cNvCxnSpPr/>
              <p:nvPr/>
            </p:nvCxnSpPr>
            <p:spPr>
              <a:xfrm rot="10800000" flipV="1">
                <a:off x="5244178" y="3647829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/>
              <p:nvPr/>
            </p:nvCxnSpPr>
            <p:spPr>
              <a:xfrm rot="10800000" flipV="1">
                <a:off x="5895065" y="3172324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2743683" y="5497006"/>
              <a:ext cx="2616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a</a:t>
              </a:r>
              <a:endParaRPr lang="en-US" sz="10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44292" y="5279939"/>
              <a:ext cx="2648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48110" y="5033717"/>
              <a:ext cx="2519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c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56628" y="4808075"/>
              <a:ext cx="2648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d</a:t>
              </a:r>
              <a:endParaRPr lang="en-US" sz="1000" i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07372" y="4550750"/>
              <a:ext cx="2616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e</a:t>
              </a:r>
              <a:endParaRPr lang="en-US" sz="1000" i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42973" y="4337054"/>
              <a:ext cx="2295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56779" y="4064904"/>
              <a:ext cx="2648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g</a:t>
              </a:r>
              <a:endParaRPr lang="en-US" sz="1000" i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38490" y="3862816"/>
              <a:ext cx="2664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h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82263" y="3622745"/>
              <a:ext cx="2199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i</a:t>
              </a:r>
              <a:endParaRPr lang="en-US" sz="1000" i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01236" y="3357144"/>
              <a:ext cx="2295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j</a:t>
              </a:r>
              <a:endParaRPr lang="en-US" sz="1000" i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68647" y="3124822"/>
              <a:ext cx="2600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k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137883" y="4696269"/>
            <a:ext cx="3317699" cy="1258044"/>
            <a:chOff x="4180864" y="4694477"/>
            <a:chExt cx="3317699" cy="1258044"/>
          </a:xfrm>
        </p:grpSpPr>
        <p:sp>
          <p:nvSpPr>
            <p:cNvPr id="164" name="Oval 163"/>
            <p:cNvSpPr/>
            <p:nvPr/>
          </p:nvSpPr>
          <p:spPr>
            <a:xfrm>
              <a:off x="4180864" y="4694477"/>
              <a:ext cx="775318" cy="787877"/>
            </a:xfrm>
            <a:prstGeom prst="ellipse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291204" y="4712773"/>
              <a:ext cx="753576" cy="795621"/>
            </a:xfrm>
            <a:prstGeom prst="ellipse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85111" y="4890692"/>
              <a:ext cx="111345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Units e, f &amp; g are so-called ‘</a:t>
              </a:r>
              <a:r>
                <a:rPr lang="en-US" sz="900" b="1" dirty="0" smtClean="0">
                  <a:solidFill>
                    <a:srgbClr val="FF0000"/>
                  </a:solidFill>
                </a:rPr>
                <a:t>in-between,’</a:t>
              </a:r>
              <a:r>
                <a:rPr lang="en-US" sz="900" dirty="0" smtClean="0"/>
                <a:t> as they would clear the first auction, but not the second.</a:t>
              </a:r>
              <a:endParaRPr lang="en-US" sz="900" dirty="0"/>
            </a:p>
          </p:txBody>
        </p:sp>
        <p:cxnSp>
          <p:nvCxnSpPr>
            <p:cNvPr id="84" name="Straight Arrow Connector 83"/>
            <p:cNvCxnSpPr>
              <a:endCxn id="80" idx="6"/>
            </p:cNvCxnSpPr>
            <p:nvPr/>
          </p:nvCxnSpPr>
          <p:spPr>
            <a:xfrm flipH="1" flipV="1">
              <a:off x="6044780" y="5110584"/>
              <a:ext cx="352470" cy="3870"/>
            </a:xfrm>
            <a:prstGeom prst="straightConnector1">
              <a:avLst/>
            </a:prstGeom>
            <a:ln w="158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3148561" y="5901309"/>
            <a:ext cx="1097280" cy="307462"/>
            <a:chOff x="5800838" y="3813223"/>
            <a:chExt cx="1097280" cy="307462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5800838" y="4101955"/>
              <a:ext cx="1097280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6012075" y="3813223"/>
              <a:ext cx="678469" cy="30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contracted resources</a:t>
              </a:r>
              <a:endParaRPr lang="en-US" sz="7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840644" y="4069920"/>
            <a:ext cx="2204137" cy="2124593"/>
            <a:chOff x="2666495" y="3117132"/>
            <a:chExt cx="4934005" cy="2868188"/>
          </a:xfrm>
        </p:grpSpPr>
        <p:grpSp>
          <p:nvGrpSpPr>
            <p:cNvPr id="94" name="Group 93"/>
            <p:cNvGrpSpPr/>
            <p:nvPr/>
          </p:nvGrpSpPr>
          <p:grpSpPr>
            <a:xfrm>
              <a:off x="2684052" y="3172323"/>
              <a:ext cx="4916448" cy="2812997"/>
              <a:chOff x="2684052" y="3172323"/>
              <a:chExt cx="4916448" cy="2812997"/>
            </a:xfrm>
          </p:grpSpPr>
          <p:cxnSp>
            <p:nvCxnSpPr>
              <p:cNvPr id="106" name="Elbow Connector 105"/>
              <p:cNvCxnSpPr/>
              <p:nvPr/>
            </p:nvCxnSpPr>
            <p:spPr>
              <a:xfrm rot="10800000" flipV="1">
                <a:off x="4885006" y="3881566"/>
                <a:ext cx="1010059" cy="238173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5">
                    <a:shade val="95000"/>
                    <a:satMod val="105000"/>
                    <a:alpha val="50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7" name="Elbow Connector 106"/>
              <p:cNvCxnSpPr/>
              <p:nvPr/>
            </p:nvCxnSpPr>
            <p:spPr>
              <a:xfrm rot="10800000" flipV="1">
                <a:off x="5917393" y="3416955"/>
                <a:ext cx="1066675" cy="23590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5">
                    <a:shade val="95000"/>
                    <a:satMod val="105000"/>
                    <a:alpha val="50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8" name="Elbow Connector 107"/>
              <p:cNvCxnSpPr/>
              <p:nvPr/>
            </p:nvCxnSpPr>
            <p:spPr>
              <a:xfrm rot="10800000" flipV="1">
                <a:off x="2684053" y="5553941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2684052" y="5788518"/>
                <a:ext cx="3" cy="196802"/>
              </a:xfrm>
              <a:prstGeom prst="line">
                <a:avLst/>
              </a:prstGeom>
              <a:ln w="127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0" name="Elbow Connector 109"/>
              <p:cNvCxnSpPr/>
              <p:nvPr/>
            </p:nvCxnSpPr>
            <p:spPr>
              <a:xfrm rot="10800000" flipV="1">
                <a:off x="3003851" y="5319364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1" name="Elbow Connector 110"/>
              <p:cNvCxnSpPr/>
              <p:nvPr/>
            </p:nvCxnSpPr>
            <p:spPr>
              <a:xfrm rot="10800000" flipV="1">
                <a:off x="3323649" y="5076556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2" name="Elbow Connector 111"/>
              <p:cNvCxnSpPr/>
              <p:nvPr/>
            </p:nvCxnSpPr>
            <p:spPr>
              <a:xfrm rot="10800000" flipV="1">
                <a:off x="3643446" y="4835629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3" name="Elbow Connector 112"/>
              <p:cNvCxnSpPr/>
              <p:nvPr/>
            </p:nvCxnSpPr>
            <p:spPr>
              <a:xfrm rot="10800000" flipV="1">
                <a:off x="3964988" y="4601052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/>
              <p:cNvCxnSpPr/>
              <p:nvPr/>
            </p:nvCxnSpPr>
            <p:spPr>
              <a:xfrm rot="10800000" flipV="1">
                <a:off x="4284786" y="4366475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6" name="Elbow Connector 115"/>
              <p:cNvCxnSpPr/>
              <p:nvPr/>
            </p:nvCxnSpPr>
            <p:spPr>
              <a:xfrm rot="10800000" flipV="1">
                <a:off x="5346998" y="3647229"/>
                <a:ext cx="1093007" cy="2351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5">
                    <a:shade val="95000"/>
                    <a:satMod val="105000"/>
                    <a:alpha val="50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" name="Elbow Connector 116"/>
              <p:cNvCxnSpPr/>
              <p:nvPr/>
            </p:nvCxnSpPr>
            <p:spPr>
              <a:xfrm rot="10800000" flipV="1">
                <a:off x="6458929" y="3172323"/>
                <a:ext cx="1141571" cy="24463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5">
                    <a:shade val="95000"/>
                    <a:satMod val="105000"/>
                    <a:alpha val="48000"/>
                  </a:schemeClr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/>
            <p:cNvSpPr txBox="1"/>
            <p:nvPr/>
          </p:nvSpPr>
          <p:spPr>
            <a:xfrm>
              <a:off x="2666495" y="5516017"/>
              <a:ext cx="2616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a</a:t>
              </a:r>
              <a:endParaRPr lang="en-US" sz="1000" i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974426" y="5279939"/>
              <a:ext cx="2648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b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258107" y="5051915"/>
              <a:ext cx="2519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43446" y="4794941"/>
              <a:ext cx="2648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d</a:t>
              </a:r>
              <a:endParaRPr lang="en-US" sz="1000" i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949810" y="4547054"/>
              <a:ext cx="2616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e</a:t>
              </a:r>
              <a:endParaRPr lang="en-US" sz="1000" i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324093" y="4347130"/>
              <a:ext cx="2295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f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536801" y="4070031"/>
              <a:ext cx="317013" cy="33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/>
                <a:t>g</a:t>
              </a:r>
              <a:endParaRPr lang="en-US" sz="1000" i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957038" y="3838692"/>
              <a:ext cx="2664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h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562802" y="3612369"/>
              <a:ext cx="2199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i</a:t>
              </a:r>
              <a:endParaRPr lang="en-US" sz="1000" i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069520" y="3352626"/>
              <a:ext cx="2295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j</a:t>
              </a:r>
              <a:endParaRPr lang="en-US" sz="1000" i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633916" y="3117132"/>
              <a:ext cx="2600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Mechanics of two-tier </a:t>
            </a:r>
            <a:r>
              <a:rPr lang="en-US" sz="1800" dirty="0" smtClean="0"/>
              <a:t>pricing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1937306" y="3576586"/>
            <a:ext cx="5506435" cy="2630471"/>
            <a:chOff x="946205" y="2997889"/>
            <a:chExt cx="6249725" cy="2735003"/>
          </a:xfrm>
        </p:grpSpPr>
        <p:grpSp>
          <p:nvGrpSpPr>
            <p:cNvPr id="74" name="Group 73"/>
            <p:cNvGrpSpPr/>
            <p:nvPr/>
          </p:nvGrpSpPr>
          <p:grpSpPr>
            <a:xfrm>
              <a:off x="946205" y="2997889"/>
              <a:ext cx="6249725" cy="2735003"/>
              <a:chOff x="2584173" y="2214538"/>
              <a:chExt cx="3689405" cy="2198436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2584173" y="2214538"/>
                <a:ext cx="0" cy="2198436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584173" y="4412974"/>
                <a:ext cx="3689405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74"/>
            <p:cNvCxnSpPr/>
            <p:nvPr/>
          </p:nvCxnSpPr>
          <p:spPr>
            <a:xfrm>
              <a:off x="946205" y="3339548"/>
              <a:ext cx="2520564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457418" y="3330983"/>
              <a:ext cx="1971879" cy="2393343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612780" y="3536707"/>
            <a:ext cx="291869" cy="187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(p)</a:t>
            </a:r>
            <a:endParaRPr lang="en-US" sz="1050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7206694" y="6176879"/>
            <a:ext cx="291869" cy="187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(q)</a:t>
            </a:r>
            <a:endParaRPr lang="en-US" sz="105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800838" y="3813223"/>
            <a:ext cx="1097280" cy="307462"/>
            <a:chOff x="5800838" y="3813223"/>
            <a:chExt cx="1097280" cy="307462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800838" y="4101955"/>
              <a:ext cx="1097280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12075" y="3813223"/>
              <a:ext cx="678469" cy="30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contracted resources</a:t>
              </a:r>
              <a:endParaRPr lang="en-US" sz="7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64427" y="4733853"/>
            <a:ext cx="3444854" cy="1638960"/>
            <a:chOff x="1564427" y="4733853"/>
            <a:chExt cx="3444854" cy="1638960"/>
          </a:xfrm>
        </p:grpSpPr>
        <p:cxnSp>
          <p:nvCxnSpPr>
            <p:cNvPr id="7" name="Straight Connector 6"/>
            <p:cNvCxnSpPr>
              <a:stCxn id="21" idx="0"/>
            </p:cNvCxnSpPr>
            <p:nvPr/>
          </p:nvCxnSpPr>
          <p:spPr>
            <a:xfrm flipH="1" flipV="1">
              <a:off x="4839543" y="4819301"/>
              <a:ext cx="6401" cy="1382700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37307" y="4819259"/>
              <a:ext cx="2895053" cy="7048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564427" y="4733853"/>
              <a:ext cx="326673" cy="17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/>
                <a:t>(p1)</a:t>
              </a:r>
              <a:endParaRPr lang="en-US" sz="1050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82608" y="6202001"/>
              <a:ext cx="326673" cy="17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/>
                <a:t>(</a:t>
              </a:r>
              <a:r>
                <a:rPr lang="en-US" sz="900" i="1" dirty="0"/>
                <a:t>q</a:t>
              </a:r>
              <a:r>
                <a:rPr lang="en-US" sz="900" i="1" dirty="0" smtClean="0"/>
                <a:t>1)</a:t>
              </a:r>
              <a:endParaRPr lang="en-US" sz="1050" i="1" dirty="0"/>
            </a:p>
          </p:txBody>
        </p:sp>
      </p:grpSp>
      <p:sp>
        <p:nvSpPr>
          <p:cNvPr id="83" name="Footer Placeholder 3"/>
          <p:cNvSpPr txBox="1">
            <a:spLocks/>
          </p:cNvSpPr>
          <p:nvPr/>
        </p:nvSpPr>
        <p:spPr>
          <a:xfrm>
            <a:off x="1698345" y="6504530"/>
            <a:ext cx="5944028" cy="126702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ea typeface="Calibri"/>
                <a:cs typeface="Times New Roman"/>
              </a:rPr>
              <a:t>© 2017 NRG Energy, Inc.  All rights reserved.  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3010" y="1783939"/>
            <a:ext cx="74573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100" dirty="0"/>
              <a:t>In the </a:t>
            </a:r>
            <a:r>
              <a:rPr lang="en-US" sz="1100" dirty="0" smtClean="0"/>
              <a:t>2</a:t>
            </a:r>
            <a:r>
              <a:rPr lang="en-US" sz="1100" baseline="30000" dirty="0" smtClean="0"/>
              <a:t>nd</a:t>
            </a:r>
            <a:r>
              <a:rPr lang="en-US" sz="1100" dirty="0" smtClean="0"/>
              <a:t>-step</a:t>
            </a:r>
            <a:r>
              <a:rPr lang="en-US" sz="1100" dirty="0"/>
              <a:t>, any resources receiving out-of-market revenues and not cleared in the 1</a:t>
            </a:r>
            <a:r>
              <a:rPr lang="en-US" sz="1100" baseline="30000" dirty="0"/>
              <a:t>st</a:t>
            </a:r>
            <a:r>
              <a:rPr lang="en-US" sz="1100" dirty="0"/>
              <a:t> step would be entered into the auction as price-takers. The </a:t>
            </a:r>
            <a:r>
              <a:rPr lang="en-US" sz="1100" dirty="0" smtClean="0"/>
              <a:t>2</a:t>
            </a:r>
            <a:r>
              <a:rPr lang="en-US" sz="1100" baseline="30000" dirty="0" smtClean="0"/>
              <a:t>nd</a:t>
            </a:r>
            <a:r>
              <a:rPr lang="en-US" sz="1100" dirty="0" smtClean="0"/>
              <a:t>-step </a:t>
            </a:r>
            <a:r>
              <a:rPr lang="en-US" sz="1100" dirty="0"/>
              <a:t>would establish a clearing price p2, using the same bid stack, other than the public policy resources.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2398" y="2401679"/>
            <a:ext cx="7458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100" dirty="0"/>
              <a:t>2</a:t>
            </a:r>
            <a:r>
              <a:rPr lang="en-US" sz="1100" baseline="30000" dirty="0"/>
              <a:t>nd</a:t>
            </a:r>
            <a:r>
              <a:rPr lang="en-US" sz="1100" dirty="0"/>
              <a:t>-tier, contracted resources that did not clear in the 1</a:t>
            </a:r>
            <a:r>
              <a:rPr lang="en-US" sz="1100" baseline="30000" dirty="0"/>
              <a:t>st</a:t>
            </a:r>
            <a:r>
              <a:rPr lang="en-US" sz="1100" dirty="0"/>
              <a:t>–step auction would get paid p2; all other resources that cleared the 1</a:t>
            </a:r>
            <a:r>
              <a:rPr lang="en-US" sz="1100" baseline="30000" dirty="0"/>
              <a:t>st</a:t>
            </a:r>
            <a:r>
              <a:rPr lang="en-US" sz="1100" dirty="0"/>
              <a:t>–step auction would get paid p1, including the </a:t>
            </a:r>
            <a:r>
              <a:rPr lang="en-US" sz="1100" dirty="0" smtClean="0"/>
              <a:t>‘</a:t>
            </a:r>
            <a:r>
              <a:rPr lang="en-US" sz="1100" dirty="0"/>
              <a:t>in-between’ units.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60309" y="2850141"/>
            <a:ext cx="7442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100" dirty="0"/>
              <a:t>All resources would receive a proportionally lower capacity obligation, to ensure that the total cost of the auction is no higher than p1 * q1.</a:t>
            </a:r>
            <a:endParaRPr lang="en-US" sz="9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53540" y="5278169"/>
            <a:ext cx="3832593" cy="1093150"/>
            <a:chOff x="1553540" y="5278169"/>
            <a:chExt cx="3832593" cy="1093150"/>
          </a:xfrm>
        </p:grpSpPr>
        <p:sp>
          <p:nvSpPr>
            <p:cNvPr id="20" name="TextBox 19"/>
            <p:cNvSpPr txBox="1"/>
            <p:nvPr/>
          </p:nvSpPr>
          <p:spPr>
            <a:xfrm>
              <a:off x="1553540" y="5278169"/>
              <a:ext cx="326673" cy="17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/>
                <a:t>(p2)</a:t>
              </a:r>
              <a:endParaRPr lang="en-US" sz="1050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59460" y="6200507"/>
              <a:ext cx="326673" cy="170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/>
                <a:t>(q</a:t>
              </a:r>
              <a:r>
                <a:rPr lang="en-US" sz="900" i="1" dirty="0"/>
                <a:t>2</a:t>
              </a:r>
              <a:r>
                <a:rPr lang="en-US" sz="900" i="1" dirty="0" smtClean="0"/>
                <a:t>)</a:t>
              </a:r>
              <a:endParaRPr lang="en-US" sz="1050" i="1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937307" y="5347920"/>
              <a:ext cx="3307958" cy="852588"/>
              <a:chOff x="1937307" y="5347920"/>
              <a:chExt cx="3307958" cy="852588"/>
            </a:xfrm>
          </p:grpSpPr>
          <p:cxnSp>
            <p:nvCxnSpPr>
              <p:cNvPr id="8" name="Straight Connector 7"/>
              <p:cNvCxnSpPr>
                <a:stCxn id="22" idx="0"/>
              </p:cNvCxnSpPr>
              <p:nvPr/>
            </p:nvCxnSpPr>
            <p:spPr>
              <a:xfrm flipV="1">
                <a:off x="5222796" y="5347920"/>
                <a:ext cx="1" cy="852588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937307" y="5355184"/>
                <a:ext cx="3307958" cy="16783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4257220" y="4075568"/>
            <a:ext cx="2882835" cy="2116727"/>
            <a:chOff x="2684052" y="3124822"/>
            <a:chExt cx="3850609" cy="2860498"/>
          </a:xfrm>
        </p:grpSpPr>
        <p:grpSp>
          <p:nvGrpSpPr>
            <p:cNvPr id="118" name="Group 117"/>
            <p:cNvGrpSpPr/>
            <p:nvPr/>
          </p:nvGrpSpPr>
          <p:grpSpPr>
            <a:xfrm>
              <a:off x="2684052" y="3172324"/>
              <a:ext cx="3850609" cy="2812996"/>
              <a:chOff x="2684052" y="3172324"/>
              <a:chExt cx="3850609" cy="2812996"/>
            </a:xfrm>
          </p:grpSpPr>
          <p:cxnSp>
            <p:nvCxnSpPr>
              <p:cNvPr id="130" name="Elbow Connector 129"/>
              <p:cNvCxnSpPr/>
              <p:nvPr/>
            </p:nvCxnSpPr>
            <p:spPr>
              <a:xfrm rot="10800000" flipV="1">
                <a:off x="4932332" y="3890330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Elbow Connector 130"/>
              <p:cNvCxnSpPr/>
              <p:nvPr/>
            </p:nvCxnSpPr>
            <p:spPr>
              <a:xfrm rot="10800000" flipV="1">
                <a:off x="5568814" y="3411677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Elbow Connector 131"/>
              <p:cNvCxnSpPr/>
              <p:nvPr/>
            </p:nvCxnSpPr>
            <p:spPr>
              <a:xfrm rot="10800000" flipV="1">
                <a:off x="2684053" y="5553941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684052" y="5788518"/>
                <a:ext cx="3" cy="196802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lbow Connector 133"/>
              <p:cNvCxnSpPr/>
              <p:nvPr/>
            </p:nvCxnSpPr>
            <p:spPr>
              <a:xfrm rot="10800000" flipV="1">
                <a:off x="3003851" y="5319364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Elbow Connector 134"/>
              <p:cNvCxnSpPr/>
              <p:nvPr/>
            </p:nvCxnSpPr>
            <p:spPr>
              <a:xfrm rot="10800000" flipV="1">
                <a:off x="3323649" y="5076556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Elbow Connector 135"/>
              <p:cNvCxnSpPr/>
              <p:nvPr/>
            </p:nvCxnSpPr>
            <p:spPr>
              <a:xfrm rot="10800000" flipV="1">
                <a:off x="3643446" y="4835629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Elbow Connector 136"/>
              <p:cNvCxnSpPr/>
              <p:nvPr/>
            </p:nvCxnSpPr>
            <p:spPr>
              <a:xfrm rot="10800000" flipV="1">
                <a:off x="3964988" y="4601052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Elbow Connector 137"/>
              <p:cNvCxnSpPr/>
              <p:nvPr/>
            </p:nvCxnSpPr>
            <p:spPr>
              <a:xfrm rot="10800000" flipV="1">
                <a:off x="4284786" y="4366475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Elbow Connector 138"/>
              <p:cNvCxnSpPr/>
              <p:nvPr/>
            </p:nvCxnSpPr>
            <p:spPr>
              <a:xfrm rot="10800000" flipV="1">
                <a:off x="4604584" y="4122373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lbow Connector 139"/>
              <p:cNvCxnSpPr/>
              <p:nvPr/>
            </p:nvCxnSpPr>
            <p:spPr>
              <a:xfrm rot="10800000" flipV="1">
                <a:off x="5244178" y="3647829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Elbow Connector 140"/>
              <p:cNvCxnSpPr/>
              <p:nvPr/>
            </p:nvCxnSpPr>
            <p:spPr>
              <a:xfrm rot="10800000" flipV="1">
                <a:off x="5895065" y="3172324"/>
                <a:ext cx="639596" cy="23457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2743683" y="5497006"/>
              <a:ext cx="26161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a</a:t>
              </a:r>
              <a:endParaRPr lang="en-US" sz="1000" i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044292" y="5279939"/>
              <a:ext cx="26481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b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348110" y="5033717"/>
              <a:ext cx="25199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c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656628" y="4808075"/>
              <a:ext cx="26481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d</a:t>
              </a:r>
              <a:endParaRPr lang="en-US" sz="1000" i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007372" y="4550750"/>
              <a:ext cx="26161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e</a:t>
              </a:r>
              <a:endParaRPr lang="en-US" sz="1000" i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342973" y="4337054"/>
              <a:ext cx="22955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f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656779" y="4064904"/>
              <a:ext cx="26481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g</a:t>
              </a:r>
              <a:endParaRPr lang="en-US" sz="1000" i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938490" y="3862816"/>
              <a:ext cx="2664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h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282263" y="3622745"/>
              <a:ext cx="21993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i</a:t>
              </a:r>
              <a:endParaRPr lang="en-US" sz="1000" i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01236" y="3357144"/>
              <a:ext cx="22955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j</a:t>
              </a:r>
              <a:endParaRPr lang="en-US" sz="1000" i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968647" y="3124822"/>
              <a:ext cx="26000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k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660309" y="1166199"/>
            <a:ext cx="7442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100" dirty="0"/>
              <a:t>Capacity auction would occur in two steps. In the 1</a:t>
            </a:r>
            <a:r>
              <a:rPr lang="en-US" sz="1100" baseline="30000" dirty="0"/>
              <a:t>st</a:t>
            </a:r>
            <a:r>
              <a:rPr lang="en-US" sz="1100" dirty="0"/>
              <a:t> step, all resources, including resources receiving out-of-market contracts to support state policy goals, would be subject to offer price mitigation. The 1</a:t>
            </a:r>
            <a:r>
              <a:rPr lang="en-US" sz="1100" baseline="30000" dirty="0"/>
              <a:t>st</a:t>
            </a:r>
            <a:r>
              <a:rPr lang="en-US" sz="1100" dirty="0"/>
              <a:t>-step auction would clear a quantity q1 @ price p1 in the diagram below.</a:t>
            </a:r>
            <a:endParaRPr lang="en-US" sz="9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17153" y="6186130"/>
            <a:ext cx="749808" cy="307462"/>
            <a:chOff x="3074767" y="6468771"/>
            <a:chExt cx="678469" cy="307462"/>
          </a:xfrm>
        </p:grpSpPr>
        <p:sp>
          <p:nvSpPr>
            <p:cNvPr id="152" name="TextBox 151"/>
            <p:cNvSpPr txBox="1"/>
            <p:nvPr/>
          </p:nvSpPr>
          <p:spPr>
            <a:xfrm>
              <a:off x="3074767" y="6468771"/>
              <a:ext cx="678469" cy="30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/>
                <a:t>contracted resources</a:t>
              </a:r>
              <a:endParaRPr lang="en-US" sz="700" i="1" dirty="0"/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3105701" y="6471669"/>
              <a:ext cx="640080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0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7" grpId="1"/>
      <p:bldP spid="88" grpId="1"/>
      <p:bldP spid="1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Design Implications – ‘Accommodate’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64BEA4-ECAD-4B23-B682-AF22774D7D0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Calibri"/>
                <a:cs typeface="Times New Roman"/>
              </a:rPr>
              <a:t>© 2017 NRG Energy, Inc.  All rights reserved. 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95058" y="1278778"/>
            <a:ext cx="8144445" cy="4601307"/>
          </a:xfrm>
        </p:spPr>
        <p:txBody>
          <a:bodyPr/>
          <a:lstStyle/>
          <a:p>
            <a:r>
              <a:rPr lang="en-US" dirty="0" smtClean="0"/>
              <a:t>Pro-rating all capacity obligations (NRG)</a:t>
            </a:r>
          </a:p>
          <a:p>
            <a:pPr lvl="1"/>
            <a:r>
              <a:rPr lang="en-US" dirty="0" smtClean="0"/>
              <a:t>Avoids ‘all or nothing’ risk for marginal existing capacity, minimizing impacts on cost and bidding behavior</a:t>
            </a:r>
          </a:p>
          <a:p>
            <a:pPr lvl="1"/>
            <a:r>
              <a:rPr lang="en-US" dirty="0" smtClean="0"/>
              <a:t>Unobligated capacity creates positive value for resource owners by lowering risk / creating opportunity in Performance Assessment Hours</a:t>
            </a:r>
          </a:p>
          <a:p>
            <a:pPr lvl="1"/>
            <a:r>
              <a:rPr lang="en-US" dirty="0" smtClean="0"/>
              <a:t>Has a natural dampening effect on state-sponsored entry</a:t>
            </a:r>
          </a:p>
          <a:p>
            <a:r>
              <a:rPr lang="en-US" dirty="0" smtClean="0"/>
              <a:t>Shifting demand curve (PJM)</a:t>
            </a:r>
          </a:p>
          <a:p>
            <a:pPr lvl="1"/>
            <a:r>
              <a:rPr lang="en-US" dirty="0" smtClean="0"/>
              <a:t>Risk of displacement by state-sponsored capacity is borne by a few marginal units</a:t>
            </a:r>
          </a:p>
          <a:p>
            <a:pPr lvl="1"/>
            <a:r>
              <a:rPr lang="en-US" dirty="0" smtClean="0"/>
              <a:t>Otherwise ‘economic’ units are entirely displaced from the market</a:t>
            </a:r>
          </a:p>
          <a:p>
            <a:pPr lvl="1"/>
            <a:r>
              <a:rPr lang="en-US" dirty="0" smtClean="0"/>
              <a:t>Bidding incentives are skewed by price and quantity being determined separately</a:t>
            </a:r>
          </a:p>
          <a:p>
            <a:r>
              <a:rPr lang="en-US" dirty="0" smtClean="0"/>
              <a:t>Substitution auction (ISO-NE)</a:t>
            </a:r>
          </a:p>
          <a:p>
            <a:pPr lvl="1"/>
            <a:r>
              <a:rPr lang="en-US" dirty="0" smtClean="0"/>
              <a:t>Based on solid theory of revealing economic preferences</a:t>
            </a:r>
          </a:p>
          <a:p>
            <a:pPr lvl="1"/>
            <a:r>
              <a:rPr lang="en-US" dirty="0" smtClean="0"/>
              <a:t>Practical issues: liquidity; timing and basis for bidding to be substituted; implications of allowing or requiring ‘new’ capacity to be substituted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45090" y="5689600"/>
            <a:ext cx="7200899" cy="707891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All ‘accommodate’ approaches, by definition, require compromising some economic principles.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c548e29b3f7ff39c8dd1fc473bbd8934b142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1_NRG Powerpoint Template 2013 External Use">
  <a:themeElements>
    <a:clrScheme name="PrimaryPalette">
      <a:dk1>
        <a:srgbClr val="000000"/>
      </a:dk1>
      <a:lt1>
        <a:srgbClr val="FFFFFF"/>
      </a:lt1>
      <a:dk2>
        <a:srgbClr val="333092"/>
      </a:dk2>
      <a:lt2>
        <a:srgbClr val="EC008C"/>
      </a:lt2>
      <a:accent1>
        <a:srgbClr val="00AEEF"/>
      </a:accent1>
      <a:accent2>
        <a:srgbClr val="439539"/>
      </a:accent2>
      <a:accent3>
        <a:srgbClr val="FFD200"/>
      </a:accent3>
      <a:accent4>
        <a:srgbClr val="FBB034"/>
      </a:accent4>
      <a:accent5>
        <a:srgbClr val="EF3E42"/>
      </a:accent5>
      <a:accent6>
        <a:srgbClr val="AEE0E8"/>
      </a:accent6>
      <a:hlink>
        <a:srgbClr val="D2D2D2"/>
      </a:hlink>
      <a:folHlink>
        <a:srgbClr val="F1F1F1"/>
      </a:folHlink>
    </a:clrScheme>
    <a:fontScheme name="Text page w/subheads_no_patter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Text page w/subheads_no_pattern 1">
        <a:dk1>
          <a:srgbClr val="231F20"/>
        </a:dk1>
        <a:lt1>
          <a:srgbClr val="FFFFFF"/>
        </a:lt1>
        <a:dk2>
          <a:srgbClr val="4814A0"/>
        </a:dk2>
        <a:lt2>
          <a:srgbClr val="D80073"/>
        </a:lt2>
        <a:accent1>
          <a:srgbClr val="009DDB"/>
        </a:accent1>
        <a:accent2>
          <a:srgbClr val="39892F"/>
        </a:accent2>
        <a:accent3>
          <a:srgbClr val="FFFFFF"/>
        </a:accent3>
        <a:accent4>
          <a:srgbClr val="1C191A"/>
        </a:accent4>
        <a:accent5>
          <a:srgbClr val="AACCEA"/>
        </a:accent5>
        <a:accent6>
          <a:srgbClr val="337C2A"/>
        </a:accent6>
        <a:hlink>
          <a:srgbClr val="FFCB00"/>
        </a:hlink>
        <a:folHlink>
          <a:srgbClr val="FFA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RG Powerpoint Template 2013 External Use">
  <a:themeElements>
    <a:clrScheme name="Custom 38">
      <a:dk1>
        <a:srgbClr val="000000"/>
      </a:dk1>
      <a:lt1>
        <a:srgbClr val="FFFFFF"/>
      </a:lt1>
      <a:dk2>
        <a:srgbClr val="333092"/>
      </a:dk2>
      <a:lt2>
        <a:srgbClr val="EC008C"/>
      </a:lt2>
      <a:accent1>
        <a:srgbClr val="00AEEF"/>
      </a:accent1>
      <a:accent2>
        <a:srgbClr val="439539"/>
      </a:accent2>
      <a:accent3>
        <a:srgbClr val="FFD200"/>
      </a:accent3>
      <a:accent4>
        <a:srgbClr val="FBB034"/>
      </a:accent4>
      <a:accent5>
        <a:srgbClr val="EF3E42"/>
      </a:accent5>
      <a:accent6>
        <a:srgbClr val="AEE0E8"/>
      </a:accent6>
      <a:hlink>
        <a:srgbClr val="FFFFFF"/>
      </a:hlink>
      <a:folHlink>
        <a:srgbClr val="D8D8D8"/>
      </a:folHlink>
    </a:clrScheme>
    <a:fontScheme name="Text page w/subheads_no_patter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Text page w/subheads_no_pattern 1">
        <a:dk1>
          <a:srgbClr val="231F20"/>
        </a:dk1>
        <a:lt1>
          <a:srgbClr val="FFFFFF"/>
        </a:lt1>
        <a:dk2>
          <a:srgbClr val="4814A0"/>
        </a:dk2>
        <a:lt2>
          <a:srgbClr val="D80073"/>
        </a:lt2>
        <a:accent1>
          <a:srgbClr val="009DDB"/>
        </a:accent1>
        <a:accent2>
          <a:srgbClr val="39892F"/>
        </a:accent2>
        <a:accent3>
          <a:srgbClr val="FFFFFF"/>
        </a:accent3>
        <a:accent4>
          <a:srgbClr val="1C191A"/>
        </a:accent4>
        <a:accent5>
          <a:srgbClr val="AACCEA"/>
        </a:accent5>
        <a:accent6>
          <a:srgbClr val="337C2A"/>
        </a:accent6>
        <a:hlink>
          <a:srgbClr val="FFCB00"/>
        </a:hlink>
        <a:folHlink>
          <a:srgbClr val="FFA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NRG Powerpoint Template 2013 External Use">
  <a:themeElements>
    <a:clrScheme name="Custom 38">
      <a:dk1>
        <a:srgbClr val="000000"/>
      </a:dk1>
      <a:lt1>
        <a:srgbClr val="FFFFFF"/>
      </a:lt1>
      <a:dk2>
        <a:srgbClr val="333092"/>
      </a:dk2>
      <a:lt2>
        <a:srgbClr val="EC008C"/>
      </a:lt2>
      <a:accent1>
        <a:srgbClr val="00AEEF"/>
      </a:accent1>
      <a:accent2>
        <a:srgbClr val="439539"/>
      </a:accent2>
      <a:accent3>
        <a:srgbClr val="FFD200"/>
      </a:accent3>
      <a:accent4>
        <a:srgbClr val="FBB034"/>
      </a:accent4>
      <a:accent5>
        <a:srgbClr val="EF3E42"/>
      </a:accent5>
      <a:accent6>
        <a:srgbClr val="AEE0E8"/>
      </a:accent6>
      <a:hlink>
        <a:srgbClr val="FFFFFF"/>
      </a:hlink>
      <a:folHlink>
        <a:srgbClr val="D8D8D8"/>
      </a:folHlink>
    </a:clrScheme>
    <a:fontScheme name="Text page w/subheads_no_patter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Text page w/subheads_no_pattern 1">
        <a:dk1>
          <a:srgbClr val="231F20"/>
        </a:dk1>
        <a:lt1>
          <a:srgbClr val="FFFFFF"/>
        </a:lt1>
        <a:dk2>
          <a:srgbClr val="4814A0"/>
        </a:dk2>
        <a:lt2>
          <a:srgbClr val="D80073"/>
        </a:lt2>
        <a:accent1>
          <a:srgbClr val="009DDB"/>
        </a:accent1>
        <a:accent2>
          <a:srgbClr val="39892F"/>
        </a:accent2>
        <a:accent3>
          <a:srgbClr val="FFFFFF"/>
        </a:accent3>
        <a:accent4>
          <a:srgbClr val="1C191A"/>
        </a:accent4>
        <a:accent5>
          <a:srgbClr val="AACCEA"/>
        </a:accent5>
        <a:accent6>
          <a:srgbClr val="337C2A"/>
        </a:accent6>
        <a:hlink>
          <a:srgbClr val="FFCB00"/>
        </a:hlink>
        <a:folHlink>
          <a:srgbClr val="FFA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NRG Powerpoint Template 2013 External Use">
  <a:themeElements>
    <a:clrScheme name="Custom 38">
      <a:dk1>
        <a:srgbClr val="000000"/>
      </a:dk1>
      <a:lt1>
        <a:srgbClr val="FFFFFF"/>
      </a:lt1>
      <a:dk2>
        <a:srgbClr val="333092"/>
      </a:dk2>
      <a:lt2>
        <a:srgbClr val="EC008C"/>
      </a:lt2>
      <a:accent1>
        <a:srgbClr val="00AEEF"/>
      </a:accent1>
      <a:accent2>
        <a:srgbClr val="439539"/>
      </a:accent2>
      <a:accent3>
        <a:srgbClr val="FFD200"/>
      </a:accent3>
      <a:accent4>
        <a:srgbClr val="FBB034"/>
      </a:accent4>
      <a:accent5>
        <a:srgbClr val="EF3E42"/>
      </a:accent5>
      <a:accent6>
        <a:srgbClr val="AEE0E8"/>
      </a:accent6>
      <a:hlink>
        <a:srgbClr val="FFFFFF"/>
      </a:hlink>
      <a:folHlink>
        <a:srgbClr val="D8D8D8"/>
      </a:folHlink>
    </a:clrScheme>
    <a:fontScheme name="Text page w/subheads_no_patter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Text page w/subheads_no_pattern 1">
        <a:dk1>
          <a:srgbClr val="231F20"/>
        </a:dk1>
        <a:lt1>
          <a:srgbClr val="FFFFFF"/>
        </a:lt1>
        <a:dk2>
          <a:srgbClr val="4814A0"/>
        </a:dk2>
        <a:lt2>
          <a:srgbClr val="D80073"/>
        </a:lt2>
        <a:accent1>
          <a:srgbClr val="009DDB"/>
        </a:accent1>
        <a:accent2>
          <a:srgbClr val="39892F"/>
        </a:accent2>
        <a:accent3>
          <a:srgbClr val="FFFFFF"/>
        </a:accent3>
        <a:accent4>
          <a:srgbClr val="1C191A"/>
        </a:accent4>
        <a:accent5>
          <a:srgbClr val="AACCEA"/>
        </a:accent5>
        <a:accent6>
          <a:srgbClr val="337C2A"/>
        </a:accent6>
        <a:hlink>
          <a:srgbClr val="FFCB00"/>
        </a:hlink>
        <a:folHlink>
          <a:srgbClr val="FFA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NRG Powerpoint Template 2013 External Use">
  <a:themeElements>
    <a:clrScheme name="Custom 38">
      <a:dk1>
        <a:srgbClr val="000000"/>
      </a:dk1>
      <a:lt1>
        <a:srgbClr val="FFFFFF"/>
      </a:lt1>
      <a:dk2>
        <a:srgbClr val="333092"/>
      </a:dk2>
      <a:lt2>
        <a:srgbClr val="EC008C"/>
      </a:lt2>
      <a:accent1>
        <a:srgbClr val="00AEEF"/>
      </a:accent1>
      <a:accent2>
        <a:srgbClr val="439539"/>
      </a:accent2>
      <a:accent3>
        <a:srgbClr val="FFD200"/>
      </a:accent3>
      <a:accent4>
        <a:srgbClr val="FBB034"/>
      </a:accent4>
      <a:accent5>
        <a:srgbClr val="EF3E42"/>
      </a:accent5>
      <a:accent6>
        <a:srgbClr val="AEE0E8"/>
      </a:accent6>
      <a:hlink>
        <a:srgbClr val="FFFFFF"/>
      </a:hlink>
      <a:folHlink>
        <a:srgbClr val="D8D8D8"/>
      </a:folHlink>
    </a:clrScheme>
    <a:fontScheme name="Text page w/subheads_no_patter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Text page w/subheads_no_pattern 1">
        <a:dk1>
          <a:srgbClr val="231F20"/>
        </a:dk1>
        <a:lt1>
          <a:srgbClr val="FFFFFF"/>
        </a:lt1>
        <a:dk2>
          <a:srgbClr val="4814A0"/>
        </a:dk2>
        <a:lt2>
          <a:srgbClr val="D80073"/>
        </a:lt2>
        <a:accent1>
          <a:srgbClr val="009DDB"/>
        </a:accent1>
        <a:accent2>
          <a:srgbClr val="39892F"/>
        </a:accent2>
        <a:accent3>
          <a:srgbClr val="FFFFFF"/>
        </a:accent3>
        <a:accent4>
          <a:srgbClr val="1C191A"/>
        </a:accent4>
        <a:accent5>
          <a:srgbClr val="AACCEA"/>
        </a:accent5>
        <a:accent6>
          <a:srgbClr val="337C2A"/>
        </a:accent6>
        <a:hlink>
          <a:srgbClr val="FFCB00"/>
        </a:hlink>
        <a:folHlink>
          <a:srgbClr val="FFA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503 NRG PPT Template 8.5x11 v10">
  <a:themeElements>
    <a:clrScheme name="NRG Colors">
      <a:dk1>
        <a:srgbClr val="231F20"/>
      </a:dk1>
      <a:lt1>
        <a:srgbClr val="FFFFFF"/>
      </a:lt1>
      <a:dk2>
        <a:srgbClr val="333092"/>
      </a:dk2>
      <a:lt2>
        <a:srgbClr val="EC008C"/>
      </a:lt2>
      <a:accent1>
        <a:srgbClr val="00AEEF"/>
      </a:accent1>
      <a:accent2>
        <a:srgbClr val="439539"/>
      </a:accent2>
      <a:accent3>
        <a:srgbClr val="FFD200"/>
      </a:accent3>
      <a:accent4>
        <a:srgbClr val="FBB034"/>
      </a:accent4>
      <a:accent5>
        <a:srgbClr val="EF3E42"/>
      </a:accent5>
      <a:accent6>
        <a:srgbClr val="AEE0E8"/>
      </a:accent6>
      <a:hlink>
        <a:srgbClr val="00AEEF"/>
      </a:hlink>
      <a:folHlink>
        <a:srgbClr val="96898C"/>
      </a:folHlink>
    </a:clrScheme>
    <a:fontScheme name="Text page w/subheads_no_patter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Text page w/subheads_no_pattern 1">
        <a:dk1>
          <a:srgbClr val="231F20"/>
        </a:dk1>
        <a:lt1>
          <a:srgbClr val="FFFFFF"/>
        </a:lt1>
        <a:dk2>
          <a:srgbClr val="4814A0"/>
        </a:dk2>
        <a:lt2>
          <a:srgbClr val="D80073"/>
        </a:lt2>
        <a:accent1>
          <a:srgbClr val="009DDB"/>
        </a:accent1>
        <a:accent2>
          <a:srgbClr val="39892F"/>
        </a:accent2>
        <a:accent3>
          <a:srgbClr val="FFFFFF"/>
        </a:accent3>
        <a:accent4>
          <a:srgbClr val="1C191A"/>
        </a:accent4>
        <a:accent5>
          <a:srgbClr val="AACCEA"/>
        </a:accent5>
        <a:accent6>
          <a:srgbClr val="337C2A"/>
        </a:accent6>
        <a:hlink>
          <a:srgbClr val="FFCB00"/>
        </a:hlink>
        <a:folHlink>
          <a:srgbClr val="FFA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16688</TotalTime>
  <Words>1484</Words>
  <Application>Microsoft Macintosh PowerPoint</Application>
  <PresentationFormat>On-screen Show (4:3)</PresentationFormat>
  <Paragraphs>186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Courier New</vt:lpstr>
      <vt:lpstr>MS PGothic</vt:lpstr>
      <vt:lpstr>ＭＳ Ｐゴシック</vt:lpstr>
      <vt:lpstr>Times New Roman</vt:lpstr>
      <vt:lpstr>Verdana</vt:lpstr>
      <vt:lpstr>Wingdings</vt:lpstr>
      <vt:lpstr>Wingdings 2</vt:lpstr>
      <vt:lpstr>1_NRG Powerpoint Template 2013 External Use</vt:lpstr>
      <vt:lpstr>2_NRG Powerpoint Template 2013 External Use</vt:lpstr>
      <vt:lpstr>4_NRG Powerpoint Template 2013 External Use</vt:lpstr>
      <vt:lpstr>10_NRG Powerpoint Template 2013 External Use</vt:lpstr>
      <vt:lpstr>9_NRG Powerpoint Template 2013 External Use</vt:lpstr>
      <vt:lpstr>5503 NRG PPT Template 8.5x11 v10</vt:lpstr>
      <vt:lpstr>PowerPoint Presentation</vt:lpstr>
      <vt:lpstr>NRG at a glance – an integrated, multi-technology energy company with a mission to further sustainable energy</vt:lpstr>
      <vt:lpstr>NRG is committed to sustainability and a low-carbon future</vt:lpstr>
      <vt:lpstr>The new context for wholesale electricity markets</vt:lpstr>
      <vt:lpstr>Challenge:  to create an operational and investment climate that supports the “4 Product Future”</vt:lpstr>
      <vt:lpstr>Market Evolution – Three Stages</vt:lpstr>
      <vt:lpstr>Rationale for a two-tier capacity market proposal</vt:lpstr>
      <vt:lpstr>Mechanics of two-tier pricing</vt:lpstr>
      <vt:lpstr>Design Implications – ‘Accommodate’</vt:lpstr>
      <vt:lpstr>Carbon prices much higher than seen to date would be necessary to induce merchant renewables</vt:lpstr>
      <vt:lpstr>Goals and rationale for a Forward Clean Attribute Market</vt:lpstr>
      <vt:lpstr>Summary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Rita</dc:creator>
  <cp:lastModifiedBy>Susan Rivo</cp:lastModifiedBy>
  <cp:revision>736</cp:revision>
  <cp:lastPrinted>2017-06-01T15:49:12Z</cp:lastPrinted>
  <dcterms:created xsi:type="dcterms:W3CDTF">2013-06-04T18:43:55Z</dcterms:created>
  <dcterms:modified xsi:type="dcterms:W3CDTF">2017-06-01T15:49:55Z</dcterms:modified>
</cp:coreProperties>
</file>